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5143500" type="screen16x9"/>
  <p:notesSz cx="6858000" cy="9144000"/>
  <p:embeddedFontLst>
    <p:embeddedFont>
      <p:font typeface="Lato" panose="020B0604020202020204" charset="0"/>
      <p:regular r:id="rId29"/>
      <p:bold r:id="rId30"/>
      <p:italic r:id="rId31"/>
      <p:boldItalic r:id="rId32"/>
    </p:embeddedFont>
    <p:embeddedFont>
      <p:font typeface="Verdana" panose="020B0604030504040204" pitchFamily="34" charset="0"/>
      <p:regular r:id="rId33"/>
      <p:bold r:id="rId34"/>
      <p:italic r:id="rId35"/>
      <p:boldItalic r:id="rId36"/>
    </p:embeddedFont>
    <p:embeddedFont>
      <p:font typeface="Georgia" panose="02040502050405020303" pitchFamily="18" charset="0"/>
      <p:regular r:id="rId37"/>
      <p:bold r:id="rId38"/>
      <p:italic r:id="rId39"/>
      <p:boldItalic r:id="rId40"/>
    </p:embeddedFont>
    <p:embeddedFont>
      <p:font typeface="Amatic SC" panose="020B0604020202020204" charset="0"/>
      <p:regular r:id="rId41"/>
      <p:bold r:id="rId42"/>
    </p:embeddedFont>
    <p:embeddedFont>
      <p:font typeface="Source Code Pro" panose="020B0604020202020204" charset="0"/>
      <p:regular r:id="rId43"/>
      <p:bold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66" y="1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57518019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 name="Shape 5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227801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50842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065761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Shape 1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9876138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5258610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Shape 16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436034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Shape 1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2496569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Shape 17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935181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243593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Shape 1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259370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Shape 2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395872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 name="Shape 6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165276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9" name="Shape 2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796363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6" name="Shape 2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91310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Shape 2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616224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548909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9" name="Shape 2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153548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5" name="Shape 2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5576738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1" name="Shape 2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650828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493002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7" name="Shape 7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19520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 name="Shape 8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661083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779567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584947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105956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8" name="Shape 11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671872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dk1"/>
        </a:solidFill>
        <a:effectLst/>
      </p:bgPr>
    </p:bg>
    <p:spTree>
      <p:nvGrpSpPr>
        <p:cNvPr id="1" name="Shape 9"/>
        <p:cNvGrpSpPr/>
        <p:nvPr/>
      </p:nvGrpSpPr>
      <p:grpSpPr>
        <a:xfrm>
          <a:off x="0" y="0"/>
          <a:ext cx="0" cy="0"/>
          <a:chOff x="0" y="0"/>
          <a:chExt cx="0" cy="0"/>
        </a:xfrm>
      </p:grpSpPr>
      <p:sp>
        <p:nvSpPr>
          <p:cNvPr id="10" name="Shape 10"/>
          <p:cNvSpPr/>
          <p:nvPr/>
        </p:nvSpPr>
        <p:spPr>
          <a:xfrm>
            <a:off x="0" y="0"/>
            <a:ext cx="9144000" cy="3429000"/>
          </a:xfrm>
          <a:prstGeom prst="rect">
            <a:avLst/>
          </a:prstGeom>
          <a:solidFill>
            <a:schemeClr val="lt1"/>
          </a:solidFill>
          <a:ln>
            <a:noFill/>
          </a:ln>
        </p:spPr>
        <p:txBody>
          <a:bodyPr lIns="91425" tIns="91425" rIns="91425" bIns="91425" anchor="ctr" anchorCtr="0">
            <a:noAutofit/>
          </a:bodyPr>
          <a:lstStyle/>
          <a:p>
            <a:pPr lvl="0">
              <a:spcBef>
                <a:spcPts val="0"/>
              </a:spcBef>
              <a:buNone/>
            </a:pPr>
            <a:endParaRPr/>
          </a:p>
        </p:txBody>
      </p:sp>
      <p:sp>
        <p:nvSpPr>
          <p:cNvPr id="11" name="Shape 11"/>
          <p:cNvSpPr txBox="1">
            <a:spLocks noGrp="1"/>
          </p:cNvSpPr>
          <p:nvPr>
            <p:ph type="ctrTitle"/>
          </p:nvPr>
        </p:nvSpPr>
        <p:spPr>
          <a:xfrm>
            <a:off x="311700" y="392150"/>
            <a:ext cx="8520599" cy="2690399"/>
          </a:xfrm>
          <a:prstGeom prst="rect">
            <a:avLst/>
          </a:prstGeom>
        </p:spPr>
        <p:txBody>
          <a:bodyPr lIns="91425" tIns="91425" rIns="91425" bIns="91425" anchor="ctr" anchorCtr="0"/>
          <a:lstStyle>
            <a:lvl1pPr lvl="0" algn="ctr">
              <a:spcBef>
                <a:spcPts val="0"/>
              </a:spcBef>
              <a:buSzPct val="100000"/>
              <a:defRPr sz="8000"/>
            </a:lvl1pPr>
            <a:lvl2pPr lvl="1" algn="ctr">
              <a:spcBef>
                <a:spcPts val="0"/>
              </a:spcBef>
              <a:buSzPct val="100000"/>
              <a:defRPr sz="8000"/>
            </a:lvl2pPr>
            <a:lvl3pPr lvl="2" algn="ctr">
              <a:spcBef>
                <a:spcPts val="0"/>
              </a:spcBef>
              <a:buSzPct val="100000"/>
              <a:defRPr sz="8000"/>
            </a:lvl3pPr>
            <a:lvl4pPr lvl="3" algn="ctr">
              <a:spcBef>
                <a:spcPts val="0"/>
              </a:spcBef>
              <a:buSzPct val="100000"/>
              <a:defRPr sz="8000"/>
            </a:lvl4pPr>
            <a:lvl5pPr lvl="4" algn="ctr">
              <a:spcBef>
                <a:spcPts val="0"/>
              </a:spcBef>
              <a:buSzPct val="100000"/>
              <a:defRPr sz="8000"/>
            </a:lvl5pPr>
            <a:lvl6pPr lvl="5" algn="ctr">
              <a:spcBef>
                <a:spcPts val="0"/>
              </a:spcBef>
              <a:buSzPct val="100000"/>
              <a:defRPr sz="8000"/>
            </a:lvl6pPr>
            <a:lvl7pPr lvl="6" algn="ctr">
              <a:spcBef>
                <a:spcPts val="0"/>
              </a:spcBef>
              <a:buSzPct val="100000"/>
              <a:defRPr sz="8000"/>
            </a:lvl7pPr>
            <a:lvl8pPr lvl="7" algn="ctr">
              <a:spcBef>
                <a:spcPts val="0"/>
              </a:spcBef>
              <a:buSzPct val="100000"/>
              <a:defRPr sz="8000"/>
            </a:lvl8pPr>
            <a:lvl9pPr lvl="8" algn="ctr">
              <a:spcBef>
                <a:spcPts val="0"/>
              </a:spcBef>
              <a:buSzPct val="100000"/>
              <a:defRPr sz="8000"/>
            </a:lvl9pPr>
          </a:lstStyle>
          <a:p>
            <a:endParaRPr/>
          </a:p>
        </p:txBody>
      </p:sp>
      <p:sp>
        <p:nvSpPr>
          <p:cNvPr id="12" name="Shape 12"/>
          <p:cNvSpPr txBox="1">
            <a:spLocks noGrp="1"/>
          </p:cNvSpPr>
          <p:nvPr>
            <p:ph type="subTitle" idx="1"/>
          </p:nvPr>
        </p:nvSpPr>
        <p:spPr>
          <a:xfrm>
            <a:off x="311700" y="3890400"/>
            <a:ext cx="8520599" cy="706200"/>
          </a:xfrm>
          <a:prstGeom prst="rect">
            <a:avLst/>
          </a:prstGeom>
        </p:spPr>
        <p:txBody>
          <a:bodyPr lIns="91425" tIns="91425" rIns="91425" bIns="91425" anchor="ctr" anchorCtr="0"/>
          <a:lstStyle>
            <a:lvl1pPr lvl="0" algn="ctr">
              <a:lnSpc>
                <a:spcPct val="100000"/>
              </a:lnSpc>
              <a:spcBef>
                <a:spcPts val="0"/>
              </a:spcBef>
              <a:spcAft>
                <a:spcPts val="0"/>
              </a:spcAft>
              <a:buClr>
                <a:schemeClr val="accent1"/>
              </a:buClr>
              <a:buSzPct val="100000"/>
              <a:buNone/>
              <a:defRPr sz="2100" b="1">
                <a:solidFill>
                  <a:schemeClr val="accent1"/>
                </a:solidFill>
              </a:defRPr>
            </a:lvl1pPr>
            <a:lvl2pPr lvl="1" algn="ctr">
              <a:lnSpc>
                <a:spcPct val="100000"/>
              </a:lnSpc>
              <a:spcBef>
                <a:spcPts val="0"/>
              </a:spcBef>
              <a:spcAft>
                <a:spcPts val="0"/>
              </a:spcAft>
              <a:buClr>
                <a:schemeClr val="accent1"/>
              </a:buClr>
              <a:buSzPct val="100000"/>
              <a:buNone/>
              <a:defRPr sz="2100" b="1">
                <a:solidFill>
                  <a:schemeClr val="accent1"/>
                </a:solidFill>
              </a:defRPr>
            </a:lvl2pPr>
            <a:lvl3pPr lvl="2" algn="ctr">
              <a:lnSpc>
                <a:spcPct val="100000"/>
              </a:lnSpc>
              <a:spcBef>
                <a:spcPts val="0"/>
              </a:spcBef>
              <a:spcAft>
                <a:spcPts val="0"/>
              </a:spcAft>
              <a:buClr>
                <a:schemeClr val="accent1"/>
              </a:buClr>
              <a:buSzPct val="100000"/>
              <a:buNone/>
              <a:defRPr sz="2100" b="1">
                <a:solidFill>
                  <a:schemeClr val="accent1"/>
                </a:solidFill>
              </a:defRPr>
            </a:lvl3pPr>
            <a:lvl4pPr lvl="3" algn="ctr">
              <a:lnSpc>
                <a:spcPct val="100000"/>
              </a:lnSpc>
              <a:spcBef>
                <a:spcPts val="0"/>
              </a:spcBef>
              <a:spcAft>
                <a:spcPts val="0"/>
              </a:spcAft>
              <a:buClr>
                <a:schemeClr val="accent1"/>
              </a:buClr>
              <a:buSzPct val="100000"/>
              <a:buNone/>
              <a:defRPr sz="2100" b="1">
                <a:solidFill>
                  <a:schemeClr val="accent1"/>
                </a:solidFill>
              </a:defRPr>
            </a:lvl4pPr>
            <a:lvl5pPr lvl="4" algn="ctr">
              <a:lnSpc>
                <a:spcPct val="100000"/>
              </a:lnSpc>
              <a:spcBef>
                <a:spcPts val="0"/>
              </a:spcBef>
              <a:spcAft>
                <a:spcPts val="0"/>
              </a:spcAft>
              <a:buClr>
                <a:schemeClr val="accent1"/>
              </a:buClr>
              <a:buSzPct val="100000"/>
              <a:buNone/>
              <a:defRPr sz="2100" b="1">
                <a:solidFill>
                  <a:schemeClr val="accent1"/>
                </a:solidFill>
              </a:defRPr>
            </a:lvl5pPr>
            <a:lvl6pPr lvl="5" algn="ctr">
              <a:lnSpc>
                <a:spcPct val="100000"/>
              </a:lnSpc>
              <a:spcBef>
                <a:spcPts val="0"/>
              </a:spcBef>
              <a:spcAft>
                <a:spcPts val="0"/>
              </a:spcAft>
              <a:buClr>
                <a:schemeClr val="accent1"/>
              </a:buClr>
              <a:buSzPct val="100000"/>
              <a:buNone/>
              <a:defRPr sz="2100" b="1">
                <a:solidFill>
                  <a:schemeClr val="accent1"/>
                </a:solidFill>
              </a:defRPr>
            </a:lvl6pPr>
            <a:lvl7pPr lvl="6" algn="ctr">
              <a:lnSpc>
                <a:spcPct val="100000"/>
              </a:lnSpc>
              <a:spcBef>
                <a:spcPts val="0"/>
              </a:spcBef>
              <a:spcAft>
                <a:spcPts val="0"/>
              </a:spcAft>
              <a:buClr>
                <a:schemeClr val="accent1"/>
              </a:buClr>
              <a:buSzPct val="100000"/>
              <a:buNone/>
              <a:defRPr sz="2100" b="1">
                <a:solidFill>
                  <a:schemeClr val="accent1"/>
                </a:solidFill>
              </a:defRPr>
            </a:lvl7pPr>
            <a:lvl8pPr lvl="7" algn="ctr">
              <a:lnSpc>
                <a:spcPct val="100000"/>
              </a:lnSpc>
              <a:spcBef>
                <a:spcPts val="0"/>
              </a:spcBef>
              <a:spcAft>
                <a:spcPts val="0"/>
              </a:spcAft>
              <a:buClr>
                <a:schemeClr val="accent1"/>
              </a:buClr>
              <a:buSzPct val="100000"/>
              <a:buNone/>
              <a:defRPr sz="2100" b="1">
                <a:solidFill>
                  <a:schemeClr val="accent1"/>
                </a:solidFill>
              </a:defRPr>
            </a:lvl8pPr>
            <a:lvl9pPr lvl="8" algn="ctr">
              <a:lnSpc>
                <a:spcPct val="100000"/>
              </a:lnSpc>
              <a:spcBef>
                <a:spcPts val="0"/>
              </a:spcBef>
              <a:spcAft>
                <a:spcPts val="0"/>
              </a:spcAft>
              <a:buClr>
                <a:schemeClr val="accent1"/>
              </a:buClr>
              <a:buSzPct val="100000"/>
              <a:buNone/>
              <a:defRPr sz="2100" b="1">
                <a:solidFill>
                  <a:schemeClr val="accent1"/>
                </a:solidFill>
              </a:defRPr>
            </a:lvl9pPr>
          </a:lstStyle>
          <a:p>
            <a:endParaRPr/>
          </a:p>
        </p:txBody>
      </p:sp>
      <p:sp>
        <p:nvSpPr>
          <p:cNvPr id="13" name="Shape 1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311700" y="1240275"/>
            <a:ext cx="8520599" cy="1981800"/>
          </a:xfrm>
          <a:prstGeom prst="rect">
            <a:avLst/>
          </a:prstGeom>
        </p:spPr>
        <p:txBody>
          <a:bodyPr lIns="91425" tIns="91425" rIns="91425" bIns="91425" anchor="b" anchorCtr="0"/>
          <a:lstStyle>
            <a:lvl1pPr lvl="0" algn="ctr">
              <a:spcBef>
                <a:spcPts val="0"/>
              </a:spcBef>
              <a:buClr>
                <a:schemeClr val="lt1"/>
              </a:buClr>
              <a:buSzPct val="100000"/>
              <a:defRPr sz="12000">
                <a:solidFill>
                  <a:schemeClr val="lt1"/>
                </a:solidFill>
              </a:defRPr>
            </a:lvl1pPr>
            <a:lvl2pPr lvl="1" algn="ctr">
              <a:spcBef>
                <a:spcPts val="0"/>
              </a:spcBef>
              <a:buClr>
                <a:schemeClr val="lt1"/>
              </a:buClr>
              <a:buSzPct val="100000"/>
              <a:defRPr sz="12000">
                <a:solidFill>
                  <a:schemeClr val="lt1"/>
                </a:solidFill>
              </a:defRPr>
            </a:lvl2pPr>
            <a:lvl3pPr lvl="2" algn="ctr">
              <a:spcBef>
                <a:spcPts val="0"/>
              </a:spcBef>
              <a:buClr>
                <a:schemeClr val="lt1"/>
              </a:buClr>
              <a:buSzPct val="100000"/>
              <a:defRPr sz="12000">
                <a:solidFill>
                  <a:schemeClr val="lt1"/>
                </a:solidFill>
              </a:defRPr>
            </a:lvl3pPr>
            <a:lvl4pPr lvl="3" algn="ctr">
              <a:spcBef>
                <a:spcPts val="0"/>
              </a:spcBef>
              <a:buClr>
                <a:schemeClr val="lt1"/>
              </a:buClr>
              <a:buSzPct val="100000"/>
              <a:defRPr sz="12000">
                <a:solidFill>
                  <a:schemeClr val="lt1"/>
                </a:solidFill>
              </a:defRPr>
            </a:lvl4pPr>
            <a:lvl5pPr lvl="4" algn="ctr">
              <a:spcBef>
                <a:spcPts val="0"/>
              </a:spcBef>
              <a:buClr>
                <a:schemeClr val="lt1"/>
              </a:buClr>
              <a:buSzPct val="100000"/>
              <a:defRPr sz="12000">
                <a:solidFill>
                  <a:schemeClr val="lt1"/>
                </a:solidFill>
              </a:defRPr>
            </a:lvl5pPr>
            <a:lvl6pPr lvl="5" algn="ctr">
              <a:spcBef>
                <a:spcPts val="0"/>
              </a:spcBef>
              <a:buClr>
                <a:schemeClr val="lt1"/>
              </a:buClr>
              <a:buSzPct val="100000"/>
              <a:defRPr sz="12000">
                <a:solidFill>
                  <a:schemeClr val="lt1"/>
                </a:solidFill>
              </a:defRPr>
            </a:lvl6pPr>
            <a:lvl7pPr lvl="6" algn="ctr">
              <a:spcBef>
                <a:spcPts val="0"/>
              </a:spcBef>
              <a:buClr>
                <a:schemeClr val="lt1"/>
              </a:buClr>
              <a:buSzPct val="100000"/>
              <a:defRPr sz="12000">
                <a:solidFill>
                  <a:schemeClr val="lt1"/>
                </a:solidFill>
              </a:defRPr>
            </a:lvl7pPr>
            <a:lvl8pPr lvl="7" algn="ctr">
              <a:spcBef>
                <a:spcPts val="0"/>
              </a:spcBef>
              <a:buClr>
                <a:schemeClr val="lt1"/>
              </a:buClr>
              <a:buSzPct val="100000"/>
              <a:defRPr sz="12000">
                <a:solidFill>
                  <a:schemeClr val="lt1"/>
                </a:solidFill>
              </a:defRPr>
            </a:lvl8pPr>
            <a:lvl9pPr lvl="8" algn="ctr">
              <a:spcBef>
                <a:spcPts val="0"/>
              </a:spcBef>
              <a:buClr>
                <a:schemeClr val="lt1"/>
              </a:buClr>
              <a:buSzPct val="100000"/>
              <a:defRPr sz="12000">
                <a:solidFill>
                  <a:schemeClr val="lt1"/>
                </a:solidFill>
              </a:defRPr>
            </a:lvl9pPr>
          </a:lstStyle>
          <a:p>
            <a:endParaRPr/>
          </a:p>
        </p:txBody>
      </p:sp>
      <p:sp>
        <p:nvSpPr>
          <p:cNvPr id="48" name="Shape 48"/>
          <p:cNvSpPr txBox="1">
            <a:spLocks noGrp="1"/>
          </p:cNvSpPr>
          <p:nvPr>
            <p:ph type="body" idx="1"/>
          </p:nvPr>
        </p:nvSpPr>
        <p:spPr>
          <a:xfrm>
            <a:off x="311700" y="3304625"/>
            <a:ext cx="8520599" cy="1300800"/>
          </a:xfrm>
          <a:prstGeom prst="rect">
            <a:avLst/>
          </a:prstGeom>
        </p:spPr>
        <p:txBody>
          <a:bodyPr lIns="91425" tIns="91425" rIns="91425" bIns="91425" anchor="t" anchorCtr="0"/>
          <a:lstStyle>
            <a:lvl1pPr lvl="0" algn="ctr">
              <a:spcBef>
                <a:spcPts val="0"/>
              </a:spcBef>
              <a:buClr>
                <a:schemeClr val="accent1"/>
              </a:buClr>
              <a:defRPr>
                <a:solidFill>
                  <a:schemeClr val="accent1"/>
                </a:solidFill>
              </a:defRPr>
            </a:lvl1pPr>
            <a:lvl2pPr lvl="1" algn="ctr">
              <a:spcBef>
                <a:spcPts val="0"/>
              </a:spcBef>
              <a:buClr>
                <a:schemeClr val="accent1"/>
              </a:buClr>
              <a:defRPr>
                <a:solidFill>
                  <a:schemeClr val="accent1"/>
                </a:solidFill>
              </a:defRPr>
            </a:lvl2pPr>
            <a:lvl3pPr lvl="2" algn="ctr">
              <a:spcBef>
                <a:spcPts val="0"/>
              </a:spcBef>
              <a:buClr>
                <a:schemeClr val="accent1"/>
              </a:buClr>
              <a:defRPr>
                <a:solidFill>
                  <a:schemeClr val="accent1"/>
                </a:solidFill>
              </a:defRPr>
            </a:lvl3pPr>
            <a:lvl4pPr lvl="3" algn="ctr">
              <a:spcBef>
                <a:spcPts val="0"/>
              </a:spcBef>
              <a:buClr>
                <a:schemeClr val="accent1"/>
              </a:buClr>
              <a:defRPr>
                <a:solidFill>
                  <a:schemeClr val="accent1"/>
                </a:solidFill>
              </a:defRPr>
            </a:lvl4pPr>
            <a:lvl5pPr lvl="4" algn="ctr">
              <a:spcBef>
                <a:spcPts val="0"/>
              </a:spcBef>
              <a:buClr>
                <a:schemeClr val="accent1"/>
              </a:buClr>
              <a:defRPr>
                <a:solidFill>
                  <a:schemeClr val="accent1"/>
                </a:solidFill>
              </a:defRPr>
            </a:lvl5pPr>
            <a:lvl6pPr lvl="5" algn="ctr">
              <a:spcBef>
                <a:spcPts val="0"/>
              </a:spcBef>
              <a:buClr>
                <a:schemeClr val="accent1"/>
              </a:buClr>
              <a:defRPr>
                <a:solidFill>
                  <a:schemeClr val="accent1"/>
                </a:solidFill>
              </a:defRPr>
            </a:lvl6pPr>
            <a:lvl7pPr lvl="6" algn="ctr">
              <a:spcBef>
                <a:spcPts val="0"/>
              </a:spcBef>
              <a:buClr>
                <a:schemeClr val="accent1"/>
              </a:buClr>
              <a:defRPr>
                <a:solidFill>
                  <a:schemeClr val="accent1"/>
                </a:solidFill>
              </a:defRPr>
            </a:lvl7pPr>
            <a:lvl8pPr lvl="7" algn="ctr">
              <a:spcBef>
                <a:spcPts val="0"/>
              </a:spcBef>
              <a:buClr>
                <a:schemeClr val="accent1"/>
              </a:buClr>
              <a:defRPr>
                <a:solidFill>
                  <a:schemeClr val="accent1"/>
                </a:solidFill>
              </a:defRPr>
            </a:lvl8pPr>
            <a:lvl9pPr lvl="8" algn="ctr">
              <a:spcBef>
                <a:spcPts val="0"/>
              </a:spcBef>
              <a:buClr>
                <a:schemeClr val="accent1"/>
              </a:buClr>
              <a:defRPr>
                <a:solidFill>
                  <a:schemeClr val="accent1"/>
                </a:solidFill>
              </a:defRPr>
            </a:lvl9pPr>
          </a:lstStyle>
          <a:p>
            <a:endParaRPr/>
          </a:p>
        </p:txBody>
      </p:sp>
      <p:sp>
        <p:nvSpPr>
          <p:cNvPr id="49" name="Shape 4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51" name="Shape 51"/>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dk1"/>
        </a:solidFill>
        <a:effectLst/>
      </p:bgPr>
    </p:bg>
    <p:spTree>
      <p:nvGrpSpPr>
        <p:cNvPr id="1" name="Shape 14"/>
        <p:cNvGrpSpPr/>
        <p:nvPr/>
      </p:nvGrpSpPr>
      <p:grpSpPr>
        <a:xfrm>
          <a:off x="0" y="0"/>
          <a:ext cx="0" cy="0"/>
          <a:chOff x="0" y="0"/>
          <a:chExt cx="0" cy="0"/>
        </a:xfrm>
      </p:grpSpPr>
      <p:sp>
        <p:nvSpPr>
          <p:cNvPr id="15" name="Shape 15"/>
          <p:cNvSpPr txBox="1">
            <a:spLocks noGrp="1"/>
          </p:cNvSpPr>
          <p:nvPr>
            <p:ph type="title"/>
          </p:nvPr>
        </p:nvSpPr>
        <p:spPr>
          <a:xfrm>
            <a:off x="2802750" y="802500"/>
            <a:ext cx="3538499" cy="3538499"/>
          </a:xfrm>
          <a:prstGeom prst="rect">
            <a:avLst/>
          </a:prstGeom>
          <a:solidFill>
            <a:srgbClr val="FFFFFF"/>
          </a:solidFill>
        </p:spPr>
        <p:txBody>
          <a:bodyPr lIns="91425" tIns="91425" rIns="91425" bIns="91425" anchor="ctr" anchorCtr="0"/>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a:endParaRPr/>
          </a:p>
        </p:txBody>
      </p:sp>
      <p:sp>
        <p:nvSpPr>
          <p:cNvPr id="16" name="Shape 16"/>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11700" y="292850"/>
            <a:ext cx="8520599" cy="8009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body" idx="1"/>
          </p:nvPr>
        </p:nvSpPr>
        <p:spPr>
          <a:xfrm>
            <a:off x="311700" y="1228675"/>
            <a:ext cx="8520599" cy="33401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0" name="Shape 2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311700" y="292850"/>
            <a:ext cx="8520599" cy="8009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body" idx="1"/>
          </p:nvPr>
        </p:nvSpPr>
        <p:spPr>
          <a:xfrm>
            <a:off x="311700" y="1228675"/>
            <a:ext cx="3999899" cy="3340199"/>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body" idx="2"/>
          </p:nvPr>
        </p:nvSpPr>
        <p:spPr>
          <a:xfrm>
            <a:off x="4832400" y="1228675"/>
            <a:ext cx="3999899" cy="3340199"/>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5" name="Shape 2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304800" y="309350"/>
            <a:ext cx="8537700" cy="748200"/>
          </a:xfrm>
          <a:prstGeom prst="rect">
            <a:avLst/>
          </a:prstGeom>
        </p:spPr>
        <p:txBody>
          <a:bodyPr lIns="91425" tIns="91425" rIns="91425" bIns="91425" anchor="t" anchorCtr="0"/>
          <a:lstStyle>
            <a:lvl1pPr lvl="0">
              <a:spcBef>
                <a:spcPts val="0"/>
              </a:spcBef>
              <a:buSzPct val="100000"/>
              <a:defRPr sz="4000"/>
            </a:lvl1pPr>
            <a:lvl2pPr lvl="1">
              <a:spcBef>
                <a:spcPts val="0"/>
              </a:spcBef>
              <a:buSzPct val="100000"/>
              <a:defRPr sz="4000"/>
            </a:lvl2pPr>
            <a:lvl3pPr lvl="2">
              <a:spcBef>
                <a:spcPts val="0"/>
              </a:spcBef>
              <a:buSzPct val="100000"/>
              <a:defRPr sz="4000"/>
            </a:lvl3pPr>
            <a:lvl4pPr lvl="3">
              <a:spcBef>
                <a:spcPts val="0"/>
              </a:spcBef>
              <a:buSzPct val="100000"/>
              <a:defRPr sz="4000"/>
            </a:lvl4pPr>
            <a:lvl5pPr lvl="4">
              <a:spcBef>
                <a:spcPts val="0"/>
              </a:spcBef>
              <a:buSzPct val="100000"/>
              <a:defRPr sz="4000"/>
            </a:lvl5pPr>
            <a:lvl6pPr lvl="5">
              <a:spcBef>
                <a:spcPts val="0"/>
              </a:spcBef>
              <a:buSzPct val="100000"/>
              <a:defRPr sz="4000"/>
            </a:lvl6pPr>
            <a:lvl7pPr lvl="6">
              <a:spcBef>
                <a:spcPts val="0"/>
              </a:spcBef>
              <a:buSzPct val="100000"/>
              <a:defRPr sz="4000"/>
            </a:lvl7pPr>
            <a:lvl8pPr lvl="7">
              <a:spcBef>
                <a:spcPts val="0"/>
              </a:spcBef>
              <a:buSzPct val="100000"/>
              <a:defRPr sz="4000"/>
            </a:lvl8pPr>
            <a:lvl9pPr lvl="8">
              <a:spcBef>
                <a:spcPts val="0"/>
              </a:spcBef>
              <a:buSzPct val="100000"/>
              <a:defRPr sz="4000"/>
            </a:lvl9pPr>
          </a:lstStyle>
          <a:p>
            <a:endParaRPr/>
          </a:p>
        </p:txBody>
      </p:sp>
      <p:sp>
        <p:nvSpPr>
          <p:cNvPr id="28" name="Shape 28"/>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555600"/>
            <a:ext cx="2807999" cy="755699"/>
          </a:xfrm>
          <a:prstGeom prst="rect">
            <a:avLst/>
          </a:prstGeom>
        </p:spPr>
        <p:txBody>
          <a:bodyPr lIns="91425" tIns="91425" rIns="91425" bIns="91425" anchor="b" anchorCtr="0"/>
          <a:lstStyle>
            <a:lvl1pPr lvl="0">
              <a:spcBef>
                <a:spcPts val="0"/>
              </a:spcBef>
              <a:buSzPct val="100000"/>
              <a:defRPr sz="3000"/>
            </a:lvl1pPr>
            <a:lvl2pPr lvl="1">
              <a:spcBef>
                <a:spcPts val="0"/>
              </a:spcBef>
              <a:buSzPct val="100000"/>
              <a:defRPr sz="3000"/>
            </a:lvl2pPr>
            <a:lvl3pPr lvl="2">
              <a:spcBef>
                <a:spcPts val="0"/>
              </a:spcBef>
              <a:buSzPct val="100000"/>
              <a:defRPr sz="3000"/>
            </a:lvl3pPr>
            <a:lvl4pPr lvl="3">
              <a:spcBef>
                <a:spcPts val="0"/>
              </a:spcBef>
              <a:buSzPct val="100000"/>
              <a:defRPr sz="3000"/>
            </a:lvl4pPr>
            <a:lvl5pPr lvl="4">
              <a:spcBef>
                <a:spcPts val="0"/>
              </a:spcBef>
              <a:buSzPct val="100000"/>
              <a:defRPr sz="3000"/>
            </a:lvl5pPr>
            <a:lvl6pPr lvl="5">
              <a:spcBef>
                <a:spcPts val="0"/>
              </a:spcBef>
              <a:buSzPct val="100000"/>
              <a:defRPr sz="3000"/>
            </a:lvl6pPr>
            <a:lvl7pPr lvl="6">
              <a:spcBef>
                <a:spcPts val="0"/>
              </a:spcBef>
              <a:buSzPct val="100000"/>
              <a:defRPr sz="3000"/>
            </a:lvl7pPr>
            <a:lvl8pPr lvl="7">
              <a:spcBef>
                <a:spcPts val="0"/>
              </a:spcBef>
              <a:buSzPct val="100000"/>
              <a:defRPr sz="3000"/>
            </a:lvl8pPr>
            <a:lvl9pPr lvl="8">
              <a:spcBef>
                <a:spcPts val="0"/>
              </a:spcBef>
              <a:buSzPct val="100000"/>
              <a:defRPr sz="3000"/>
            </a:lvl9pPr>
          </a:lstStyle>
          <a:p>
            <a:endParaRPr/>
          </a:p>
        </p:txBody>
      </p:sp>
      <p:sp>
        <p:nvSpPr>
          <p:cNvPr id="31" name="Shape 31"/>
          <p:cNvSpPr txBox="1">
            <a:spLocks noGrp="1"/>
          </p:cNvSpPr>
          <p:nvPr>
            <p:ph type="body" idx="1"/>
          </p:nvPr>
        </p:nvSpPr>
        <p:spPr>
          <a:xfrm>
            <a:off x="311700" y="1389600"/>
            <a:ext cx="2807999"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2" name="Shape 32"/>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accent4"/>
        </a:solidFill>
        <a:effectLst/>
      </p:bgPr>
    </p:bg>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90250" y="526350"/>
            <a:ext cx="5618700" cy="4090800"/>
          </a:xfrm>
          <a:prstGeom prst="rect">
            <a:avLst/>
          </a:prstGeom>
        </p:spPr>
        <p:txBody>
          <a:bodyPr lIns="91425" tIns="91425" rIns="91425" bIns="91425" anchor="ctr" anchorCtr="0"/>
          <a:lstStyle>
            <a:lvl1pPr lvl="0">
              <a:spcBef>
                <a:spcPts val="0"/>
              </a:spcBef>
              <a:buClr>
                <a:schemeClr val="lt1"/>
              </a:buClr>
              <a:buSzPct val="100000"/>
              <a:defRPr sz="6000">
                <a:solidFill>
                  <a:schemeClr val="lt1"/>
                </a:solidFill>
              </a:defRPr>
            </a:lvl1pPr>
            <a:lvl2pPr lvl="1">
              <a:spcBef>
                <a:spcPts val="0"/>
              </a:spcBef>
              <a:buClr>
                <a:schemeClr val="lt1"/>
              </a:buClr>
              <a:buSzPct val="100000"/>
              <a:defRPr sz="6000">
                <a:solidFill>
                  <a:schemeClr val="lt1"/>
                </a:solidFill>
              </a:defRPr>
            </a:lvl2pPr>
            <a:lvl3pPr lvl="2">
              <a:spcBef>
                <a:spcPts val="0"/>
              </a:spcBef>
              <a:buClr>
                <a:schemeClr val="lt1"/>
              </a:buClr>
              <a:buSzPct val="100000"/>
              <a:defRPr sz="6000">
                <a:solidFill>
                  <a:schemeClr val="lt1"/>
                </a:solidFill>
              </a:defRPr>
            </a:lvl3pPr>
            <a:lvl4pPr lvl="3">
              <a:spcBef>
                <a:spcPts val="0"/>
              </a:spcBef>
              <a:buClr>
                <a:schemeClr val="lt1"/>
              </a:buClr>
              <a:buSzPct val="100000"/>
              <a:defRPr sz="6000">
                <a:solidFill>
                  <a:schemeClr val="lt1"/>
                </a:solidFill>
              </a:defRPr>
            </a:lvl4pPr>
            <a:lvl5pPr lvl="4">
              <a:spcBef>
                <a:spcPts val="0"/>
              </a:spcBef>
              <a:buClr>
                <a:schemeClr val="lt1"/>
              </a:buClr>
              <a:buSzPct val="100000"/>
              <a:defRPr sz="6000">
                <a:solidFill>
                  <a:schemeClr val="lt1"/>
                </a:solidFill>
              </a:defRPr>
            </a:lvl5pPr>
            <a:lvl6pPr lvl="5">
              <a:spcBef>
                <a:spcPts val="0"/>
              </a:spcBef>
              <a:buClr>
                <a:schemeClr val="lt1"/>
              </a:buClr>
              <a:buSzPct val="100000"/>
              <a:defRPr sz="6000">
                <a:solidFill>
                  <a:schemeClr val="lt1"/>
                </a:solidFill>
              </a:defRPr>
            </a:lvl6pPr>
            <a:lvl7pPr lvl="6">
              <a:spcBef>
                <a:spcPts val="0"/>
              </a:spcBef>
              <a:buClr>
                <a:schemeClr val="lt1"/>
              </a:buClr>
              <a:buSzPct val="100000"/>
              <a:defRPr sz="6000">
                <a:solidFill>
                  <a:schemeClr val="lt1"/>
                </a:solidFill>
              </a:defRPr>
            </a:lvl7pPr>
            <a:lvl8pPr lvl="7">
              <a:spcBef>
                <a:spcPts val="0"/>
              </a:spcBef>
              <a:buClr>
                <a:schemeClr val="lt1"/>
              </a:buClr>
              <a:buSzPct val="100000"/>
              <a:defRPr sz="6000">
                <a:solidFill>
                  <a:schemeClr val="lt1"/>
                </a:solidFill>
              </a:defRPr>
            </a:lvl8pPr>
            <a:lvl9pPr lvl="8">
              <a:spcBef>
                <a:spcPts val="0"/>
              </a:spcBef>
              <a:buClr>
                <a:schemeClr val="lt1"/>
              </a:buClr>
              <a:buSzPct val="100000"/>
              <a:defRPr sz="6000">
                <a:solidFill>
                  <a:schemeClr val="lt1"/>
                </a:solidFill>
              </a:defRPr>
            </a:lvl9pPr>
          </a:lstStyle>
          <a:p>
            <a:endParaRPr/>
          </a:p>
        </p:txBody>
      </p:sp>
      <p:sp>
        <p:nvSpPr>
          <p:cNvPr id="35" name="Shape 3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‹Nº›</a:t>
            </a:fld>
            <a:endParaRPr lang="en">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6"/>
        <p:cNvGrpSpPr/>
        <p:nvPr/>
      </p:nvGrpSpPr>
      <p:grpSpPr>
        <a:xfrm>
          <a:off x="0" y="0"/>
          <a:ext cx="0" cy="0"/>
          <a:chOff x="0" y="0"/>
          <a:chExt cx="0" cy="0"/>
        </a:xfrm>
      </p:grpSpPr>
      <p:sp>
        <p:nvSpPr>
          <p:cNvPr id="37" name="Shape 37"/>
          <p:cNvSpPr/>
          <p:nvPr/>
        </p:nvSpPr>
        <p:spPr>
          <a:xfrm>
            <a:off x="4572000" y="-25"/>
            <a:ext cx="4572000" cy="5143499"/>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cxnSp>
        <p:nvCxnSpPr>
          <p:cNvPr id="38" name="Shape 38"/>
          <p:cNvCxnSpPr/>
          <p:nvPr/>
        </p:nvCxnSpPr>
        <p:spPr>
          <a:xfrm>
            <a:off x="5029675" y="4495500"/>
            <a:ext cx="468300" cy="0"/>
          </a:xfrm>
          <a:prstGeom prst="straightConnector1">
            <a:avLst/>
          </a:prstGeom>
          <a:noFill/>
          <a:ln w="28575" cap="flat" cmpd="sng">
            <a:solidFill>
              <a:schemeClr val="lt1"/>
            </a:solidFill>
            <a:prstDash val="solid"/>
            <a:round/>
            <a:headEnd type="none" w="med" len="med"/>
            <a:tailEnd type="none" w="med" len="med"/>
          </a:ln>
        </p:spPr>
      </p:cxnSp>
      <p:sp>
        <p:nvSpPr>
          <p:cNvPr id="39" name="Shape 39"/>
          <p:cNvSpPr txBox="1">
            <a:spLocks noGrp="1"/>
          </p:cNvSpPr>
          <p:nvPr>
            <p:ph type="title"/>
          </p:nvPr>
        </p:nvSpPr>
        <p:spPr>
          <a:xfrm>
            <a:off x="265500" y="1081400"/>
            <a:ext cx="4045199" cy="1710300"/>
          </a:xfrm>
          <a:prstGeom prst="rect">
            <a:avLst/>
          </a:prstGeom>
        </p:spPr>
        <p:txBody>
          <a:bodyPr lIns="91425" tIns="91425" rIns="91425" bIns="91425" anchor="b" anchorCtr="0"/>
          <a:lstStyle>
            <a:lvl1pPr lvl="0" algn="ctr">
              <a:spcBef>
                <a:spcPts val="0"/>
              </a:spcBef>
              <a:buSzPct val="100000"/>
              <a:defRPr sz="5400"/>
            </a:lvl1pPr>
            <a:lvl2pPr lvl="1" algn="ctr">
              <a:spcBef>
                <a:spcPts val="0"/>
              </a:spcBef>
              <a:buSzPct val="100000"/>
              <a:defRPr sz="5400"/>
            </a:lvl2pPr>
            <a:lvl3pPr lvl="2" algn="ctr">
              <a:spcBef>
                <a:spcPts val="0"/>
              </a:spcBef>
              <a:buSzPct val="100000"/>
              <a:defRPr sz="5400"/>
            </a:lvl3pPr>
            <a:lvl4pPr lvl="3" algn="ctr">
              <a:spcBef>
                <a:spcPts val="0"/>
              </a:spcBef>
              <a:buSzPct val="100000"/>
              <a:defRPr sz="5400"/>
            </a:lvl4pPr>
            <a:lvl5pPr lvl="4" algn="ctr">
              <a:spcBef>
                <a:spcPts val="0"/>
              </a:spcBef>
              <a:buSzPct val="100000"/>
              <a:defRPr sz="5400"/>
            </a:lvl5pPr>
            <a:lvl6pPr lvl="5" algn="ctr">
              <a:spcBef>
                <a:spcPts val="0"/>
              </a:spcBef>
              <a:buSzPct val="100000"/>
              <a:defRPr sz="5400"/>
            </a:lvl6pPr>
            <a:lvl7pPr lvl="6" algn="ctr">
              <a:spcBef>
                <a:spcPts val="0"/>
              </a:spcBef>
              <a:buSzPct val="100000"/>
              <a:defRPr sz="5400"/>
            </a:lvl7pPr>
            <a:lvl8pPr lvl="7" algn="ctr">
              <a:spcBef>
                <a:spcPts val="0"/>
              </a:spcBef>
              <a:buSzPct val="100000"/>
              <a:defRPr sz="5400"/>
            </a:lvl8pPr>
            <a:lvl9pPr lvl="8" algn="ctr">
              <a:spcBef>
                <a:spcPts val="0"/>
              </a:spcBef>
              <a:buSzPct val="100000"/>
              <a:defRPr sz="5400"/>
            </a:lvl9pPr>
          </a:lstStyle>
          <a:p>
            <a:endParaRPr/>
          </a:p>
        </p:txBody>
      </p:sp>
      <p:sp>
        <p:nvSpPr>
          <p:cNvPr id="40" name="Shape 40"/>
          <p:cNvSpPr txBox="1">
            <a:spLocks noGrp="1"/>
          </p:cNvSpPr>
          <p:nvPr>
            <p:ph type="subTitle" idx="1"/>
          </p:nvPr>
        </p:nvSpPr>
        <p:spPr>
          <a:xfrm>
            <a:off x="265500" y="2845222"/>
            <a:ext cx="4045199" cy="1345500"/>
          </a:xfrm>
          <a:prstGeom prst="rect">
            <a:avLst/>
          </a:prstGeom>
        </p:spPr>
        <p:txBody>
          <a:bodyPr lIns="91425" tIns="91425" rIns="91425" bIns="91425" anchor="t" anchorCtr="0"/>
          <a:lstStyle>
            <a:lvl1pPr lvl="0" algn="ctr">
              <a:lnSpc>
                <a:spcPct val="100000"/>
              </a:lnSpc>
              <a:spcBef>
                <a:spcPts val="0"/>
              </a:spcBef>
              <a:spcAft>
                <a:spcPts val="0"/>
              </a:spcAft>
              <a:buNone/>
              <a:defRPr/>
            </a:lvl1pPr>
            <a:lvl2pPr lvl="1" algn="ctr">
              <a:lnSpc>
                <a:spcPct val="100000"/>
              </a:lnSpc>
              <a:spcBef>
                <a:spcPts val="0"/>
              </a:spcBef>
              <a:spcAft>
                <a:spcPts val="0"/>
              </a:spcAft>
              <a:buSzPct val="100000"/>
              <a:buNone/>
              <a:defRPr sz="1800"/>
            </a:lvl2pPr>
            <a:lvl3pPr lvl="2" algn="ctr">
              <a:lnSpc>
                <a:spcPct val="100000"/>
              </a:lnSpc>
              <a:spcBef>
                <a:spcPts val="0"/>
              </a:spcBef>
              <a:spcAft>
                <a:spcPts val="0"/>
              </a:spcAft>
              <a:buSzPct val="100000"/>
              <a:buNone/>
              <a:defRPr sz="1800"/>
            </a:lvl3pPr>
            <a:lvl4pPr lvl="3" algn="ctr">
              <a:lnSpc>
                <a:spcPct val="100000"/>
              </a:lnSpc>
              <a:spcBef>
                <a:spcPts val="0"/>
              </a:spcBef>
              <a:spcAft>
                <a:spcPts val="0"/>
              </a:spcAft>
              <a:buSzPct val="100000"/>
              <a:buNone/>
              <a:defRPr sz="1800"/>
            </a:lvl4pPr>
            <a:lvl5pPr lvl="4" algn="ctr">
              <a:lnSpc>
                <a:spcPct val="100000"/>
              </a:lnSpc>
              <a:spcBef>
                <a:spcPts val="0"/>
              </a:spcBef>
              <a:spcAft>
                <a:spcPts val="0"/>
              </a:spcAft>
              <a:buSzPct val="100000"/>
              <a:buNone/>
              <a:defRPr sz="1800"/>
            </a:lvl5pPr>
            <a:lvl6pPr lvl="5" algn="ctr">
              <a:lnSpc>
                <a:spcPct val="100000"/>
              </a:lnSpc>
              <a:spcBef>
                <a:spcPts val="0"/>
              </a:spcBef>
              <a:spcAft>
                <a:spcPts val="0"/>
              </a:spcAft>
              <a:buSzPct val="100000"/>
              <a:buNone/>
              <a:defRPr sz="1800"/>
            </a:lvl6pPr>
            <a:lvl7pPr lvl="6" algn="ctr">
              <a:lnSpc>
                <a:spcPct val="100000"/>
              </a:lnSpc>
              <a:spcBef>
                <a:spcPts val="0"/>
              </a:spcBef>
              <a:spcAft>
                <a:spcPts val="0"/>
              </a:spcAft>
              <a:buSzPct val="100000"/>
              <a:buNone/>
              <a:defRPr sz="1800"/>
            </a:lvl7pPr>
            <a:lvl8pPr lvl="7" algn="ctr">
              <a:lnSpc>
                <a:spcPct val="100000"/>
              </a:lnSpc>
              <a:spcBef>
                <a:spcPts val="0"/>
              </a:spcBef>
              <a:spcAft>
                <a:spcPts val="0"/>
              </a:spcAft>
              <a:buSzPct val="100000"/>
              <a:buNone/>
              <a:defRPr sz="1800"/>
            </a:lvl8pPr>
            <a:lvl9pPr lvl="8" algn="ctr">
              <a:lnSpc>
                <a:spcPct val="100000"/>
              </a:lnSpc>
              <a:spcBef>
                <a:spcPts val="0"/>
              </a:spcBef>
              <a:spcAft>
                <a:spcPts val="0"/>
              </a:spcAft>
              <a:buSzPct val="100000"/>
              <a:buNone/>
              <a:defRPr sz="1800"/>
            </a:lvl9pPr>
          </a:lstStyle>
          <a:p>
            <a:endParaRPr/>
          </a:p>
        </p:txBody>
      </p:sp>
      <p:sp>
        <p:nvSpPr>
          <p:cNvPr id="41" name="Shape 41"/>
          <p:cNvSpPr txBox="1">
            <a:spLocks noGrp="1"/>
          </p:cNvSpPr>
          <p:nvPr>
            <p:ph type="body" idx="2"/>
          </p:nvPr>
        </p:nvSpPr>
        <p:spPr>
          <a:xfrm>
            <a:off x="4939500" y="724200"/>
            <a:ext cx="3837000" cy="3695099"/>
          </a:xfrm>
          <a:prstGeom prst="rect">
            <a:avLst/>
          </a:prstGeom>
        </p:spPr>
        <p:txBody>
          <a:bodyPr lIns="91425" tIns="91425" rIns="91425" bIns="91425" anchor="ctr" anchorCtr="0"/>
          <a:lstStyle>
            <a:lvl1pPr lvl="0">
              <a:spcBef>
                <a:spcPts val="0"/>
              </a:spcBef>
              <a:buClr>
                <a:schemeClr val="accent1"/>
              </a:buClr>
              <a:defRPr>
                <a:solidFill>
                  <a:schemeClr val="accent1"/>
                </a:solidFill>
              </a:defRPr>
            </a:lvl1pPr>
            <a:lvl2pPr lvl="1">
              <a:spcBef>
                <a:spcPts val="0"/>
              </a:spcBef>
              <a:buClr>
                <a:schemeClr val="accent1"/>
              </a:buClr>
              <a:defRPr>
                <a:solidFill>
                  <a:schemeClr val="accent1"/>
                </a:solidFill>
              </a:defRPr>
            </a:lvl2pPr>
            <a:lvl3pPr lvl="2">
              <a:spcBef>
                <a:spcPts val="0"/>
              </a:spcBef>
              <a:buClr>
                <a:schemeClr val="accent1"/>
              </a:buClr>
              <a:defRPr>
                <a:solidFill>
                  <a:schemeClr val="accent1"/>
                </a:solidFill>
              </a:defRPr>
            </a:lvl3pPr>
            <a:lvl4pPr lvl="3">
              <a:spcBef>
                <a:spcPts val="0"/>
              </a:spcBef>
              <a:buClr>
                <a:schemeClr val="accent1"/>
              </a:buClr>
              <a:defRPr>
                <a:solidFill>
                  <a:schemeClr val="accent1"/>
                </a:solidFill>
              </a:defRPr>
            </a:lvl4pPr>
            <a:lvl5pPr lvl="4">
              <a:spcBef>
                <a:spcPts val="0"/>
              </a:spcBef>
              <a:buClr>
                <a:schemeClr val="accent1"/>
              </a:buClr>
              <a:defRPr>
                <a:solidFill>
                  <a:schemeClr val="accent1"/>
                </a:solidFill>
              </a:defRPr>
            </a:lvl5pPr>
            <a:lvl6pPr lvl="5">
              <a:spcBef>
                <a:spcPts val="0"/>
              </a:spcBef>
              <a:buClr>
                <a:schemeClr val="accent1"/>
              </a:buClr>
              <a:defRPr>
                <a:solidFill>
                  <a:schemeClr val="accent1"/>
                </a:solidFill>
              </a:defRPr>
            </a:lvl6pPr>
            <a:lvl7pPr lvl="6">
              <a:spcBef>
                <a:spcPts val="0"/>
              </a:spcBef>
              <a:buClr>
                <a:schemeClr val="accent1"/>
              </a:buClr>
              <a:defRPr>
                <a:solidFill>
                  <a:schemeClr val="accent1"/>
                </a:solidFill>
              </a:defRPr>
            </a:lvl7pPr>
            <a:lvl8pPr lvl="7">
              <a:spcBef>
                <a:spcPts val="0"/>
              </a:spcBef>
              <a:buClr>
                <a:schemeClr val="accent1"/>
              </a:buClr>
              <a:defRPr>
                <a:solidFill>
                  <a:schemeClr val="accent1"/>
                </a:solidFill>
              </a:defRPr>
            </a:lvl8pPr>
            <a:lvl9pPr lvl="8">
              <a:spcBef>
                <a:spcPts val="0"/>
              </a:spcBef>
              <a:buClr>
                <a:schemeClr val="accent1"/>
              </a:buClr>
              <a:defRPr>
                <a:solidFill>
                  <a:schemeClr val="accent1"/>
                </a:solidFill>
              </a:defRPr>
            </a:lvl9pPr>
          </a:lstStyle>
          <a:p>
            <a:endParaRPr/>
          </a:p>
        </p:txBody>
      </p:sp>
      <p:sp>
        <p:nvSpPr>
          <p:cNvPr id="42" name="Shape 42"/>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3"/>
        <p:cNvGrpSpPr/>
        <p:nvPr/>
      </p:nvGrpSpPr>
      <p:grpSpPr>
        <a:xfrm>
          <a:off x="0" y="0"/>
          <a:ext cx="0" cy="0"/>
          <a:chOff x="0" y="0"/>
          <a:chExt cx="0" cy="0"/>
        </a:xfrm>
      </p:grpSpPr>
      <p:sp>
        <p:nvSpPr>
          <p:cNvPr id="44" name="Shape 44"/>
          <p:cNvSpPr txBox="1">
            <a:spLocks noGrp="1"/>
          </p:cNvSpPr>
          <p:nvPr>
            <p:ph type="body" idx="1"/>
          </p:nvPr>
        </p:nvSpPr>
        <p:spPr>
          <a:xfrm>
            <a:off x="319500" y="4230575"/>
            <a:ext cx="5998800" cy="598799"/>
          </a:xfrm>
          <a:prstGeom prst="rect">
            <a:avLst/>
          </a:prstGeom>
        </p:spPr>
        <p:txBody>
          <a:bodyPr lIns="91425" tIns="91425" rIns="91425" bIns="91425" anchor="ctr" anchorCtr="0"/>
          <a:lstStyle>
            <a:lvl1pPr lvl="0">
              <a:lnSpc>
                <a:spcPct val="100000"/>
              </a:lnSpc>
              <a:spcBef>
                <a:spcPts val="0"/>
              </a:spcBef>
              <a:spcAft>
                <a:spcPts val="0"/>
              </a:spcAft>
              <a:buClr>
                <a:schemeClr val="accent1"/>
              </a:buClr>
              <a:buSzPct val="100000"/>
              <a:buFont typeface="Amatic SC"/>
              <a:buNone/>
              <a:defRPr sz="2400" b="1">
                <a:solidFill>
                  <a:schemeClr val="accent1"/>
                </a:solidFill>
                <a:latin typeface="Amatic SC"/>
                <a:ea typeface="Amatic SC"/>
                <a:cs typeface="Amatic SC"/>
                <a:sym typeface="Amatic SC"/>
              </a:defRPr>
            </a:lvl1pPr>
          </a:lstStyle>
          <a:p>
            <a:endParaRPr/>
          </a:p>
        </p:txBody>
      </p:sp>
      <p:sp>
        <p:nvSpPr>
          <p:cNvPr id="45" name="Shape 4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292850"/>
            <a:ext cx="8520599" cy="800999"/>
          </a:xfrm>
          <a:prstGeom prst="rect">
            <a:avLst/>
          </a:prstGeom>
          <a:noFill/>
          <a:ln>
            <a:noFill/>
          </a:ln>
        </p:spPr>
        <p:txBody>
          <a:bodyPr lIns="91425" tIns="91425" rIns="91425" bIns="91425" anchor="t" anchorCtr="0"/>
          <a:lstStyle>
            <a:lvl1pPr lvl="0">
              <a:spcBef>
                <a:spcPts val="0"/>
              </a:spcBef>
              <a:buClr>
                <a:schemeClr val="accent1"/>
              </a:buClr>
              <a:buSzPct val="100000"/>
              <a:buFont typeface="Amatic SC"/>
              <a:buNone/>
              <a:defRPr sz="4200" b="1">
                <a:solidFill>
                  <a:schemeClr val="accent1"/>
                </a:solidFill>
                <a:latin typeface="Amatic SC"/>
                <a:ea typeface="Amatic SC"/>
                <a:cs typeface="Amatic SC"/>
                <a:sym typeface="Amatic SC"/>
              </a:defRPr>
            </a:lvl1pPr>
            <a:lvl2pPr lvl="1">
              <a:spcBef>
                <a:spcPts val="0"/>
              </a:spcBef>
              <a:buClr>
                <a:schemeClr val="accent1"/>
              </a:buClr>
              <a:buSzPct val="100000"/>
              <a:buFont typeface="Amatic SC"/>
              <a:buNone/>
              <a:defRPr sz="4200" b="1">
                <a:solidFill>
                  <a:schemeClr val="accent1"/>
                </a:solidFill>
                <a:latin typeface="Amatic SC"/>
                <a:ea typeface="Amatic SC"/>
                <a:cs typeface="Amatic SC"/>
                <a:sym typeface="Amatic SC"/>
              </a:defRPr>
            </a:lvl2pPr>
            <a:lvl3pPr lvl="2">
              <a:spcBef>
                <a:spcPts val="0"/>
              </a:spcBef>
              <a:buClr>
                <a:schemeClr val="accent1"/>
              </a:buClr>
              <a:buSzPct val="100000"/>
              <a:buFont typeface="Amatic SC"/>
              <a:buNone/>
              <a:defRPr sz="4200" b="1">
                <a:solidFill>
                  <a:schemeClr val="accent1"/>
                </a:solidFill>
                <a:latin typeface="Amatic SC"/>
                <a:ea typeface="Amatic SC"/>
                <a:cs typeface="Amatic SC"/>
                <a:sym typeface="Amatic SC"/>
              </a:defRPr>
            </a:lvl3pPr>
            <a:lvl4pPr lvl="3">
              <a:spcBef>
                <a:spcPts val="0"/>
              </a:spcBef>
              <a:buClr>
                <a:schemeClr val="accent1"/>
              </a:buClr>
              <a:buSzPct val="100000"/>
              <a:buFont typeface="Amatic SC"/>
              <a:buNone/>
              <a:defRPr sz="4200" b="1">
                <a:solidFill>
                  <a:schemeClr val="accent1"/>
                </a:solidFill>
                <a:latin typeface="Amatic SC"/>
                <a:ea typeface="Amatic SC"/>
                <a:cs typeface="Amatic SC"/>
                <a:sym typeface="Amatic SC"/>
              </a:defRPr>
            </a:lvl4pPr>
            <a:lvl5pPr lvl="4">
              <a:spcBef>
                <a:spcPts val="0"/>
              </a:spcBef>
              <a:buClr>
                <a:schemeClr val="accent1"/>
              </a:buClr>
              <a:buSzPct val="100000"/>
              <a:buFont typeface="Amatic SC"/>
              <a:buNone/>
              <a:defRPr sz="4200" b="1">
                <a:solidFill>
                  <a:schemeClr val="accent1"/>
                </a:solidFill>
                <a:latin typeface="Amatic SC"/>
                <a:ea typeface="Amatic SC"/>
                <a:cs typeface="Amatic SC"/>
                <a:sym typeface="Amatic SC"/>
              </a:defRPr>
            </a:lvl5pPr>
            <a:lvl6pPr lvl="5">
              <a:spcBef>
                <a:spcPts val="0"/>
              </a:spcBef>
              <a:buClr>
                <a:schemeClr val="accent1"/>
              </a:buClr>
              <a:buSzPct val="100000"/>
              <a:buFont typeface="Amatic SC"/>
              <a:buNone/>
              <a:defRPr sz="4200" b="1">
                <a:solidFill>
                  <a:schemeClr val="accent1"/>
                </a:solidFill>
                <a:latin typeface="Amatic SC"/>
                <a:ea typeface="Amatic SC"/>
                <a:cs typeface="Amatic SC"/>
                <a:sym typeface="Amatic SC"/>
              </a:defRPr>
            </a:lvl6pPr>
            <a:lvl7pPr lvl="6">
              <a:spcBef>
                <a:spcPts val="0"/>
              </a:spcBef>
              <a:buClr>
                <a:schemeClr val="accent1"/>
              </a:buClr>
              <a:buSzPct val="100000"/>
              <a:buFont typeface="Amatic SC"/>
              <a:buNone/>
              <a:defRPr sz="4200" b="1">
                <a:solidFill>
                  <a:schemeClr val="accent1"/>
                </a:solidFill>
                <a:latin typeface="Amatic SC"/>
                <a:ea typeface="Amatic SC"/>
                <a:cs typeface="Amatic SC"/>
                <a:sym typeface="Amatic SC"/>
              </a:defRPr>
            </a:lvl7pPr>
            <a:lvl8pPr lvl="7">
              <a:spcBef>
                <a:spcPts val="0"/>
              </a:spcBef>
              <a:buClr>
                <a:schemeClr val="accent1"/>
              </a:buClr>
              <a:buSzPct val="100000"/>
              <a:buFont typeface="Amatic SC"/>
              <a:buNone/>
              <a:defRPr sz="4200" b="1">
                <a:solidFill>
                  <a:schemeClr val="accent1"/>
                </a:solidFill>
                <a:latin typeface="Amatic SC"/>
                <a:ea typeface="Amatic SC"/>
                <a:cs typeface="Amatic SC"/>
                <a:sym typeface="Amatic SC"/>
              </a:defRPr>
            </a:lvl8pPr>
            <a:lvl9pPr lvl="8">
              <a:spcBef>
                <a:spcPts val="0"/>
              </a:spcBef>
              <a:buClr>
                <a:schemeClr val="accent1"/>
              </a:buClr>
              <a:buSzPct val="100000"/>
              <a:buFont typeface="Amatic SC"/>
              <a:buNone/>
              <a:defRPr sz="4200" b="1">
                <a:solidFill>
                  <a:schemeClr val="accent1"/>
                </a:solidFill>
                <a:latin typeface="Amatic SC"/>
                <a:ea typeface="Amatic SC"/>
                <a:cs typeface="Amatic SC"/>
                <a:sym typeface="Amatic SC"/>
              </a:defRPr>
            </a:lvl9pPr>
          </a:lstStyle>
          <a:p>
            <a:endParaRPr/>
          </a:p>
        </p:txBody>
      </p:sp>
      <p:sp>
        <p:nvSpPr>
          <p:cNvPr id="7" name="Shape 7"/>
          <p:cNvSpPr txBox="1">
            <a:spLocks noGrp="1"/>
          </p:cNvSpPr>
          <p:nvPr>
            <p:ph type="body" idx="1"/>
          </p:nvPr>
        </p:nvSpPr>
        <p:spPr>
          <a:xfrm>
            <a:off x="311700" y="1228675"/>
            <a:ext cx="8520599" cy="3340199"/>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buFont typeface="Source Code Pro"/>
              <a:defRPr sz="1800">
                <a:solidFill>
                  <a:schemeClr val="dk2"/>
                </a:solidFill>
                <a:latin typeface="Source Code Pro"/>
                <a:ea typeface="Source Code Pro"/>
                <a:cs typeface="Source Code Pro"/>
                <a:sym typeface="Source Code Pro"/>
              </a:defRPr>
            </a:lvl1pPr>
            <a:lvl2pPr lvl="1">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2pPr>
            <a:lvl3pPr lvl="2">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3pPr>
            <a:lvl4pPr lvl="3">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4pPr>
            <a:lvl5pPr lvl="4">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5pPr>
            <a:lvl6pPr lvl="5">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6pPr>
            <a:lvl7pPr lvl="6">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7pPr>
            <a:lvl8pPr lvl="7">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8pPr>
            <a:lvl9pPr lvl="8">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9pPr>
          </a:lstStyle>
          <a:p>
            <a:endParaRPr/>
          </a:p>
        </p:txBody>
      </p:sp>
      <p:sp>
        <p:nvSpPr>
          <p:cNvPr id="8" name="Shape 8"/>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accent1"/>
                </a:solidFill>
                <a:latin typeface="Source Code Pro"/>
                <a:ea typeface="Source Code Pro"/>
                <a:cs typeface="Source Code Pro"/>
                <a:sym typeface="Source Code Pro"/>
              </a:rPr>
              <a:t>‹Nº›</a:t>
            </a:fld>
            <a:endParaRPr lang="en" sz="1000">
              <a:solidFill>
                <a:schemeClr val="accent1"/>
              </a:solidFill>
              <a:latin typeface="Source Code Pro"/>
              <a:ea typeface="Source Code Pro"/>
              <a:cs typeface="Source Code Pro"/>
              <a:sym typeface="Source Code Pr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3.gif"/></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5.jpg"/></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8.jpg"/><Relationship Id="rId4" Type="http://schemas.openxmlformats.org/officeDocument/2006/relationships/image" Target="../media/image27.jpg"/></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35.jpg"/><Relationship Id="rId4" Type="http://schemas.openxmlformats.org/officeDocument/2006/relationships/image" Target="../media/image34.jpg"/></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38.jpg"/><Relationship Id="rId4" Type="http://schemas.openxmlformats.org/officeDocument/2006/relationships/image" Target="../media/image37.jp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4.jp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49.jp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52.png"/><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8" Type="http://schemas.openxmlformats.org/officeDocument/2006/relationships/hyperlink" Target="http://www.es.lapluma.net/index.php?option=com_content&amp;view=article&amp;id=1456:en-antioquia-inseguridad-y-pobreza-vuelve-y-juega&amp;catid=58:opinion&amp;Itemid=182" TargetMode="External"/><Relationship Id="rId3" Type="http://schemas.openxmlformats.org/officeDocument/2006/relationships/hyperlink" Target="http://www.centrodepensamientosocial.org/index.php/noticias/item/91-estado-de-la-pobreza-y-la-desigualdad-en-antioquia" TargetMode="External"/><Relationship Id="rId7" Type="http://schemas.openxmlformats.org/officeDocument/2006/relationships/hyperlink" Target="http://www.noticiascaracol.com/antioquia/medellin/inseguridad-y-movilidad-el-dolor-de-cabeza-de-los-paisas"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hyperlink" Target="http://www.elespectador.com/noticias/nacional/inseguridad-el-principal-problema-de-medellin-articulo-531079" TargetMode="External"/><Relationship Id="rId5" Type="http://schemas.openxmlformats.org/officeDocument/2006/relationships/hyperlink" Target="http://descubriendolaliteraturapaisa.blogspot.com.co/2010/09/cultura-paisa.html" TargetMode="External"/><Relationship Id="rId4" Type="http://schemas.openxmlformats.org/officeDocument/2006/relationships/hyperlink" Target="http://www.elcolombiano.com/historico/antioquia_tiene_problemas_de_salud-ADEC_228338" TargetMode="External"/><Relationship Id="rId9" Type="http://schemas.openxmlformats.org/officeDocument/2006/relationships/hyperlink" Target="http://www.guiatodo.com.co/Cultura/Medellin"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imujer.com/gourmet/7447/platos-tipicos-del-valle-del-cauca" TargetMode="External"/><Relationship Id="rId7" Type="http://schemas.openxmlformats.org/officeDocument/2006/relationships/hyperlink" Target="http://www.semana.com/especiales/articulo/-valle-del-cauca-/13127-3"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hyperlink" Target="http://axe-cali.tripod.com/cali/cuestionario-xv-epa.htm" TargetMode="External"/><Relationship Id="rId5" Type="http://schemas.openxmlformats.org/officeDocument/2006/relationships/hyperlink" Target="http://www.orquestafilarmonicadecali.com/web/index.php?option=com_zoo&amp;task=item&amp;item_id=8" TargetMode="External"/><Relationship Id="rId4" Type="http://schemas.openxmlformats.org/officeDocument/2006/relationships/hyperlink" Target="http://www.artesaniasdecolombia.com.co:8080"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eltiempo.com/archivo/documento/MAM-1290923" TargetMode="External"/><Relationship Id="rId7" Type="http://schemas.openxmlformats.org/officeDocument/2006/relationships/hyperlink" Target="http://tododeorinoquia.blogspot.com.co/2008/09/platos-tpicos-la-mamona-la-carne-de-un.html"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hyperlink" Target="http://www.elpais.com.co/elpais/cultura/noticias/conozca-aporte-cultural-bellas-artes-le-ha-otorgado-region" TargetMode="External"/><Relationship Id="rId5" Type="http://schemas.openxmlformats.org/officeDocument/2006/relationships/hyperlink" Target="http://www.colombia.com/colombiainfo/folclorytradiciones/bailes/joropo.asp" TargetMode="External"/><Relationship Id="rId4" Type="http://schemas.openxmlformats.org/officeDocument/2006/relationships/hyperlink" Target="http://www.calicultural.net/secretaria-de-cultura-departamenta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Shape 56"/>
          <p:cNvSpPr txBox="1">
            <a:spLocks noGrp="1"/>
          </p:cNvSpPr>
          <p:nvPr>
            <p:ph type="ctrTitle"/>
          </p:nvPr>
        </p:nvSpPr>
        <p:spPr>
          <a:xfrm>
            <a:off x="311700" y="392150"/>
            <a:ext cx="8520599" cy="2690399"/>
          </a:xfrm>
          <a:prstGeom prst="rect">
            <a:avLst/>
          </a:prstGeom>
        </p:spPr>
        <p:txBody>
          <a:bodyPr lIns="91425" tIns="91425" rIns="91425" bIns="91425" anchor="ctr" anchorCtr="0">
            <a:noAutofit/>
          </a:bodyPr>
          <a:lstStyle/>
          <a:p>
            <a:pPr lvl="0">
              <a:spcBef>
                <a:spcPts val="0"/>
              </a:spcBef>
              <a:buNone/>
            </a:pPr>
            <a:r>
              <a:rPr lang="en"/>
              <a:t>Mestizos en Colombia </a:t>
            </a:r>
          </a:p>
        </p:txBody>
      </p:sp>
      <p:sp>
        <p:nvSpPr>
          <p:cNvPr id="57" name="Shape 57"/>
          <p:cNvSpPr txBox="1">
            <a:spLocks noGrp="1"/>
          </p:cNvSpPr>
          <p:nvPr>
            <p:ph type="subTitle" idx="1"/>
          </p:nvPr>
        </p:nvSpPr>
        <p:spPr>
          <a:xfrm>
            <a:off x="311700" y="3890400"/>
            <a:ext cx="8520599" cy="706200"/>
          </a:xfrm>
          <a:prstGeom prst="rect">
            <a:avLst/>
          </a:prstGeom>
        </p:spPr>
        <p:txBody>
          <a:bodyPr lIns="91425" tIns="91425" rIns="91425" bIns="91425" anchor="ctr" anchorCtr="0">
            <a:noAutofit/>
          </a:bodyPr>
          <a:lstStyle/>
          <a:p>
            <a:pPr lvl="0">
              <a:spcBef>
                <a:spcPts val="0"/>
              </a:spcBef>
              <a:buNone/>
            </a:pPr>
            <a:r>
              <a:rPr lang="en"/>
              <a:t>Sebastian Cardona, Carolina Vallejo, Maria Alejandra Echeverry y Karla Smith 9B</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Vallecaucanos ubicación</a:t>
            </a:r>
          </a:p>
        </p:txBody>
      </p:sp>
      <p:pic>
        <p:nvPicPr>
          <p:cNvPr id="130" name="Shape 130"/>
          <p:cNvPicPr preferRelativeResize="0"/>
          <p:nvPr/>
        </p:nvPicPr>
        <p:blipFill>
          <a:blip r:embed="rId3">
            <a:alphaModFix/>
          </a:blip>
          <a:stretch>
            <a:fillRect/>
          </a:stretch>
        </p:blipFill>
        <p:spPr>
          <a:xfrm>
            <a:off x="5369950" y="1021274"/>
            <a:ext cx="2858500" cy="3755024"/>
          </a:xfrm>
          <a:prstGeom prst="rect">
            <a:avLst/>
          </a:prstGeom>
          <a:noFill/>
          <a:ln>
            <a:noFill/>
          </a:ln>
        </p:spPr>
      </p:pic>
      <p:pic>
        <p:nvPicPr>
          <p:cNvPr id="131" name="Shape 131"/>
          <p:cNvPicPr preferRelativeResize="0"/>
          <p:nvPr/>
        </p:nvPicPr>
        <p:blipFill>
          <a:blip r:embed="rId4">
            <a:alphaModFix/>
          </a:blip>
          <a:stretch>
            <a:fillRect/>
          </a:stretch>
        </p:blipFill>
        <p:spPr>
          <a:xfrm>
            <a:off x="622561" y="1228675"/>
            <a:ext cx="3313238" cy="3476575"/>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vallecaucanos</a:t>
            </a:r>
          </a:p>
        </p:txBody>
      </p:sp>
      <p:sp>
        <p:nvSpPr>
          <p:cNvPr id="137" name="Shape 137"/>
          <p:cNvSpPr txBox="1">
            <a:spLocks noGrp="1"/>
          </p:cNvSpPr>
          <p:nvPr>
            <p:ph type="body" idx="1"/>
          </p:nvPr>
        </p:nvSpPr>
        <p:spPr>
          <a:xfrm>
            <a:off x="311700" y="1228675"/>
            <a:ext cx="4120199" cy="3340199"/>
          </a:xfrm>
          <a:prstGeom prst="rect">
            <a:avLst/>
          </a:prstGeom>
        </p:spPr>
        <p:txBody>
          <a:bodyPr lIns="91425" tIns="91425" rIns="91425" bIns="91425" anchor="t" anchorCtr="0">
            <a:noAutofit/>
          </a:bodyPr>
          <a:lstStyle/>
          <a:p>
            <a:pPr lvl="0">
              <a:spcBef>
                <a:spcPts val="0"/>
              </a:spcBef>
              <a:buNone/>
            </a:pPr>
            <a:r>
              <a:rPr lang="en"/>
              <a:t>Los vallecaucanos o vallunos se ubican en la parte sur-occidental de Colombia, este es el departamento del Valle del Cauca donde Cali es la capital. Aquí se encuentran variedades de cosas tantas buenas como malas.</a:t>
            </a:r>
          </a:p>
        </p:txBody>
      </p:sp>
      <p:pic>
        <p:nvPicPr>
          <p:cNvPr id="138" name="Shape 138"/>
          <p:cNvPicPr preferRelativeResize="0"/>
          <p:nvPr/>
        </p:nvPicPr>
        <p:blipFill>
          <a:blip r:embed="rId3">
            <a:alphaModFix/>
          </a:blip>
          <a:stretch>
            <a:fillRect/>
          </a:stretch>
        </p:blipFill>
        <p:spPr>
          <a:xfrm>
            <a:off x="4830800" y="365275"/>
            <a:ext cx="3590750" cy="2268399"/>
          </a:xfrm>
          <a:prstGeom prst="rect">
            <a:avLst/>
          </a:prstGeom>
          <a:noFill/>
          <a:ln>
            <a:noFill/>
          </a:ln>
        </p:spPr>
      </p:pic>
      <p:pic>
        <p:nvPicPr>
          <p:cNvPr id="139" name="Shape 139"/>
          <p:cNvPicPr preferRelativeResize="0"/>
          <p:nvPr/>
        </p:nvPicPr>
        <p:blipFill>
          <a:blip r:embed="rId4">
            <a:alphaModFix/>
          </a:blip>
          <a:stretch>
            <a:fillRect/>
          </a:stretch>
        </p:blipFill>
        <p:spPr>
          <a:xfrm>
            <a:off x="4830800" y="2633675"/>
            <a:ext cx="3590749" cy="2315724"/>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247000" y="66425"/>
            <a:ext cx="8520599" cy="800999"/>
          </a:xfrm>
          <a:prstGeom prst="rect">
            <a:avLst/>
          </a:prstGeom>
        </p:spPr>
        <p:txBody>
          <a:bodyPr lIns="91425" tIns="91425" rIns="91425" bIns="91425" anchor="t" anchorCtr="0">
            <a:noAutofit/>
          </a:bodyPr>
          <a:lstStyle/>
          <a:p>
            <a:pPr lvl="0">
              <a:spcBef>
                <a:spcPts val="0"/>
              </a:spcBef>
              <a:buNone/>
            </a:pPr>
            <a:r>
              <a:rPr lang="en"/>
              <a:t>aportes culturales</a:t>
            </a:r>
          </a:p>
        </p:txBody>
      </p:sp>
      <p:sp>
        <p:nvSpPr>
          <p:cNvPr id="145" name="Shape 145"/>
          <p:cNvSpPr txBox="1">
            <a:spLocks noGrp="1"/>
          </p:cNvSpPr>
          <p:nvPr>
            <p:ph type="body" idx="1"/>
          </p:nvPr>
        </p:nvSpPr>
        <p:spPr>
          <a:xfrm>
            <a:off x="247000" y="711450"/>
            <a:ext cx="5953200" cy="4281000"/>
          </a:xfrm>
          <a:prstGeom prst="rect">
            <a:avLst/>
          </a:prstGeom>
        </p:spPr>
        <p:txBody>
          <a:bodyPr lIns="91425" tIns="91425" rIns="91425" bIns="91425" anchor="t" anchorCtr="0">
            <a:noAutofit/>
          </a:bodyPr>
          <a:lstStyle/>
          <a:p>
            <a:pPr lvl="0" rtl="0">
              <a:spcBef>
                <a:spcPts val="0"/>
              </a:spcBef>
              <a:buNone/>
            </a:pPr>
            <a:r>
              <a:rPr lang="en" sz="1400" b="1"/>
              <a:t>Lugares:</a:t>
            </a:r>
          </a:p>
          <a:p>
            <a:pPr lvl="0" rtl="0">
              <a:spcBef>
                <a:spcPts val="0"/>
              </a:spcBef>
              <a:buNone/>
            </a:pPr>
            <a:r>
              <a:rPr lang="en" sz="1400" u="sng"/>
              <a:t>La Orquesta Filarmónica y la Banda Departamental</a:t>
            </a:r>
          </a:p>
          <a:p>
            <a:pPr lvl="0" rtl="0">
              <a:spcBef>
                <a:spcPts val="0"/>
              </a:spcBef>
              <a:buNone/>
            </a:pPr>
            <a:r>
              <a:rPr lang="en" sz="1400"/>
              <a:t>Antonio María fundó el conservatorio de Cali en 1932; un año después la Asamblea Departamental creó el Instituto Departamental de Cultura. Con el tiempo estos aportes a la cultura dieron sus frutos y cambiaron la vida y la visión de muchos en el Valle del Cauca. </a:t>
            </a:r>
            <a:r>
              <a:rPr lang="en" sz="1400" i="1"/>
              <a:t>“Esta institución es un patrimonio académico y cultural del Valle del Cauca pues con su labor ha irradiado a la región valores estéticos y éticos a través de sus programas de musica, artes plásticas, artes escénicas y visuales”.</a:t>
            </a:r>
          </a:p>
          <a:p>
            <a:pPr lvl="0" rtl="0">
              <a:lnSpc>
                <a:spcPct val="144444"/>
              </a:lnSpc>
              <a:spcBef>
                <a:spcPts val="0"/>
              </a:spcBef>
              <a:spcAft>
                <a:spcPts val="2000"/>
              </a:spcAft>
              <a:buNone/>
            </a:pPr>
            <a:endParaRPr sz="1350">
              <a:solidFill>
                <a:srgbClr val="222222"/>
              </a:solidFill>
              <a:latin typeface="Lato"/>
              <a:ea typeface="Lato"/>
              <a:cs typeface="Lato"/>
              <a:sym typeface="Lato"/>
            </a:endParaRPr>
          </a:p>
          <a:p>
            <a:pPr lvl="0" rtl="0">
              <a:lnSpc>
                <a:spcPct val="144444"/>
              </a:lnSpc>
              <a:spcBef>
                <a:spcPts val="0"/>
              </a:spcBef>
              <a:spcAft>
                <a:spcPts val="2000"/>
              </a:spcAft>
              <a:buNone/>
            </a:pPr>
            <a:endParaRPr sz="1350" b="1">
              <a:solidFill>
                <a:srgbClr val="222222"/>
              </a:solidFill>
              <a:latin typeface="Lato"/>
              <a:ea typeface="Lato"/>
              <a:cs typeface="Lato"/>
              <a:sym typeface="Lato"/>
            </a:endParaRPr>
          </a:p>
          <a:p>
            <a:pPr lvl="0" rtl="0">
              <a:spcBef>
                <a:spcPts val="0"/>
              </a:spcBef>
              <a:buNone/>
            </a:pPr>
            <a:endParaRPr/>
          </a:p>
          <a:p>
            <a:pPr lvl="0" rtl="0">
              <a:spcBef>
                <a:spcPts val="0"/>
              </a:spcBef>
              <a:buNone/>
            </a:pPr>
            <a:endParaRPr/>
          </a:p>
          <a:p>
            <a:pPr lvl="0">
              <a:spcBef>
                <a:spcPts val="0"/>
              </a:spcBef>
              <a:buNone/>
            </a:pPr>
            <a:endParaRPr/>
          </a:p>
        </p:txBody>
      </p:sp>
      <p:pic>
        <p:nvPicPr>
          <p:cNvPr id="146" name="Shape 146"/>
          <p:cNvPicPr preferRelativeResize="0"/>
          <p:nvPr/>
        </p:nvPicPr>
        <p:blipFill>
          <a:blip r:embed="rId3">
            <a:alphaModFix/>
          </a:blip>
          <a:stretch>
            <a:fillRect/>
          </a:stretch>
        </p:blipFill>
        <p:spPr>
          <a:xfrm>
            <a:off x="6415450" y="66425"/>
            <a:ext cx="2619374" cy="1681340"/>
          </a:xfrm>
          <a:prstGeom prst="rect">
            <a:avLst/>
          </a:prstGeom>
          <a:noFill/>
          <a:ln>
            <a:noFill/>
          </a:ln>
        </p:spPr>
      </p:pic>
      <p:pic>
        <p:nvPicPr>
          <p:cNvPr id="147" name="Shape 147"/>
          <p:cNvPicPr preferRelativeResize="0"/>
          <p:nvPr/>
        </p:nvPicPr>
        <p:blipFill>
          <a:blip r:embed="rId4">
            <a:alphaModFix/>
          </a:blip>
          <a:stretch>
            <a:fillRect/>
          </a:stretch>
        </p:blipFill>
        <p:spPr>
          <a:xfrm>
            <a:off x="6415450" y="1731075"/>
            <a:ext cx="2619375" cy="1681350"/>
          </a:xfrm>
          <a:prstGeom prst="rect">
            <a:avLst/>
          </a:prstGeom>
          <a:noFill/>
          <a:ln>
            <a:noFill/>
          </a:ln>
        </p:spPr>
      </p:pic>
      <p:pic>
        <p:nvPicPr>
          <p:cNvPr id="148" name="Shape 148"/>
          <p:cNvPicPr preferRelativeResize="0"/>
          <p:nvPr/>
        </p:nvPicPr>
        <p:blipFill>
          <a:blip r:embed="rId5">
            <a:alphaModFix/>
          </a:blip>
          <a:stretch>
            <a:fillRect/>
          </a:stretch>
        </p:blipFill>
        <p:spPr>
          <a:xfrm>
            <a:off x="6415450" y="3412425"/>
            <a:ext cx="2619375" cy="1664649"/>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body" idx="1"/>
          </p:nvPr>
        </p:nvSpPr>
        <p:spPr>
          <a:xfrm>
            <a:off x="311700" y="204875"/>
            <a:ext cx="5920800" cy="4550400"/>
          </a:xfrm>
          <a:prstGeom prst="rect">
            <a:avLst/>
          </a:prstGeom>
        </p:spPr>
        <p:txBody>
          <a:bodyPr lIns="91425" tIns="91425" rIns="91425" bIns="91425" anchor="t" anchorCtr="0">
            <a:noAutofit/>
          </a:bodyPr>
          <a:lstStyle/>
          <a:p>
            <a:pPr lvl="0" rtl="0">
              <a:spcBef>
                <a:spcPts val="0"/>
              </a:spcBef>
              <a:buNone/>
            </a:pPr>
            <a:r>
              <a:rPr lang="en" sz="1400" b="1"/>
              <a:t>Comidas:</a:t>
            </a:r>
          </a:p>
          <a:p>
            <a:pPr lvl="0" rtl="0">
              <a:spcBef>
                <a:spcPts val="0"/>
              </a:spcBef>
              <a:buNone/>
            </a:pPr>
            <a:r>
              <a:rPr lang="en" sz="1400"/>
              <a:t>Una de las razones por las cuales Colombia es mundialmente reconocido es por su deliciosa sazón en las comidas típicas de cada región. En el Valle del Cauca se puede decir que sobran las recetas y platos típicos que con el tiempo han sido pasados de generación en generación; entre estos están: Champús, aborrajados, empanadas, marranitas y sancocho entre muchas más delicias. </a:t>
            </a:r>
          </a:p>
          <a:p>
            <a:pPr lvl="0" rtl="0">
              <a:spcBef>
                <a:spcPts val="0"/>
              </a:spcBef>
              <a:buNone/>
            </a:pPr>
            <a:r>
              <a:rPr lang="en" sz="1400" b="1"/>
              <a:t>Artesanias:</a:t>
            </a:r>
          </a:p>
          <a:p>
            <a:pPr lvl="0" rtl="0">
              <a:spcBef>
                <a:spcPts val="0"/>
              </a:spcBef>
              <a:buNone/>
            </a:pPr>
            <a:r>
              <a:rPr lang="en" sz="1400"/>
              <a:t>Lo más típico y conocido acerca de las artesanías vallunas son cosas como: accesorios o bisutería artesanal, hamacas, artesanías en caña, bolsos y mochilas. Como se puede notar, todas estas cosas son artesanales y tienen algo que represente a nuestro pais. </a:t>
            </a:r>
          </a:p>
          <a:p>
            <a:pPr lvl="0" rtl="0">
              <a:spcBef>
                <a:spcPts val="0"/>
              </a:spcBef>
              <a:buNone/>
            </a:pPr>
            <a:endParaRPr sz="1400" b="1"/>
          </a:p>
          <a:p>
            <a:pPr lvl="0">
              <a:spcBef>
                <a:spcPts val="0"/>
              </a:spcBef>
              <a:buNone/>
            </a:pPr>
            <a:endParaRPr sz="1400"/>
          </a:p>
        </p:txBody>
      </p:sp>
      <p:pic>
        <p:nvPicPr>
          <p:cNvPr id="154" name="Shape 154"/>
          <p:cNvPicPr preferRelativeResize="0"/>
          <p:nvPr/>
        </p:nvPicPr>
        <p:blipFill>
          <a:blip r:embed="rId3">
            <a:alphaModFix/>
          </a:blip>
          <a:stretch>
            <a:fillRect/>
          </a:stretch>
        </p:blipFill>
        <p:spPr>
          <a:xfrm>
            <a:off x="6814799" y="86250"/>
            <a:ext cx="1854775" cy="1166022"/>
          </a:xfrm>
          <a:prstGeom prst="rect">
            <a:avLst/>
          </a:prstGeom>
          <a:noFill/>
          <a:ln>
            <a:noFill/>
          </a:ln>
        </p:spPr>
      </p:pic>
      <p:pic>
        <p:nvPicPr>
          <p:cNvPr id="155" name="Shape 155"/>
          <p:cNvPicPr preferRelativeResize="0"/>
          <p:nvPr/>
        </p:nvPicPr>
        <p:blipFill>
          <a:blip r:embed="rId4">
            <a:alphaModFix/>
          </a:blip>
          <a:stretch>
            <a:fillRect/>
          </a:stretch>
        </p:blipFill>
        <p:spPr>
          <a:xfrm>
            <a:off x="6814800" y="1252275"/>
            <a:ext cx="1854775" cy="1166025"/>
          </a:xfrm>
          <a:prstGeom prst="rect">
            <a:avLst/>
          </a:prstGeom>
          <a:noFill/>
          <a:ln>
            <a:noFill/>
          </a:ln>
        </p:spPr>
      </p:pic>
      <p:pic>
        <p:nvPicPr>
          <p:cNvPr id="156" name="Shape 156"/>
          <p:cNvPicPr preferRelativeResize="0"/>
          <p:nvPr/>
        </p:nvPicPr>
        <p:blipFill>
          <a:blip r:embed="rId5">
            <a:alphaModFix/>
          </a:blip>
          <a:stretch>
            <a:fillRect/>
          </a:stretch>
        </p:blipFill>
        <p:spPr>
          <a:xfrm>
            <a:off x="6814800" y="3820100"/>
            <a:ext cx="1854774" cy="1166024"/>
          </a:xfrm>
          <a:prstGeom prst="rect">
            <a:avLst/>
          </a:prstGeom>
          <a:noFill/>
          <a:ln>
            <a:noFill/>
          </a:ln>
        </p:spPr>
      </p:pic>
      <p:pic>
        <p:nvPicPr>
          <p:cNvPr id="157" name="Shape 157"/>
          <p:cNvPicPr preferRelativeResize="0"/>
          <p:nvPr/>
        </p:nvPicPr>
        <p:blipFill>
          <a:blip r:embed="rId6">
            <a:alphaModFix/>
          </a:blip>
          <a:stretch>
            <a:fillRect/>
          </a:stretch>
        </p:blipFill>
        <p:spPr>
          <a:xfrm>
            <a:off x="6814800" y="2654075"/>
            <a:ext cx="1854775" cy="1166025"/>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a:spLocks noGrp="1"/>
          </p:cNvSpPr>
          <p:nvPr>
            <p:ph type="title"/>
          </p:nvPr>
        </p:nvSpPr>
        <p:spPr>
          <a:xfrm>
            <a:off x="311700" y="131100"/>
            <a:ext cx="8520599" cy="800999"/>
          </a:xfrm>
          <a:prstGeom prst="rect">
            <a:avLst/>
          </a:prstGeom>
        </p:spPr>
        <p:txBody>
          <a:bodyPr lIns="91425" tIns="91425" rIns="91425" bIns="91425" anchor="t" anchorCtr="0">
            <a:noAutofit/>
          </a:bodyPr>
          <a:lstStyle/>
          <a:p>
            <a:pPr lvl="0">
              <a:spcBef>
                <a:spcPts val="0"/>
              </a:spcBef>
              <a:buNone/>
            </a:pPr>
            <a:r>
              <a:rPr lang="en"/>
              <a:t>problemática</a:t>
            </a:r>
          </a:p>
        </p:txBody>
      </p:sp>
      <p:sp>
        <p:nvSpPr>
          <p:cNvPr id="163" name="Shape 163"/>
          <p:cNvSpPr txBox="1">
            <a:spLocks noGrp="1"/>
          </p:cNvSpPr>
          <p:nvPr>
            <p:ph type="body" idx="1"/>
          </p:nvPr>
        </p:nvSpPr>
        <p:spPr>
          <a:xfrm>
            <a:off x="311700" y="841175"/>
            <a:ext cx="5349300" cy="3796200"/>
          </a:xfrm>
          <a:prstGeom prst="rect">
            <a:avLst/>
          </a:prstGeom>
        </p:spPr>
        <p:txBody>
          <a:bodyPr lIns="91425" tIns="91425" rIns="91425" bIns="91425" anchor="t" anchorCtr="0">
            <a:noAutofit/>
          </a:bodyPr>
          <a:lstStyle/>
          <a:p>
            <a:pPr lvl="0" rtl="0">
              <a:spcBef>
                <a:spcPts val="0"/>
              </a:spcBef>
              <a:buNone/>
            </a:pPr>
            <a:r>
              <a:rPr lang="en" b="1"/>
              <a:t>El puerto de Buenaventura:</a:t>
            </a:r>
          </a:p>
          <a:p>
            <a:pPr lvl="0" rtl="0">
              <a:spcBef>
                <a:spcPts val="0"/>
              </a:spcBef>
              <a:buNone/>
            </a:pPr>
            <a:r>
              <a:rPr lang="en" sz="1200"/>
              <a:t>EL puerto de buenaventura es el único puerto colombiano y la realidad es que si se le compara con otros puertos principales se llega a la simple conclusión de que es insuficiente y excesivamente costoso. </a:t>
            </a:r>
          </a:p>
          <a:p>
            <a:pPr lvl="0" rtl="0">
              <a:spcBef>
                <a:spcPts val="0"/>
              </a:spcBef>
              <a:buNone/>
            </a:pPr>
            <a:r>
              <a:rPr lang="en" sz="1200"/>
              <a:t>Este puerto es el mayor aportador económico del país sin embargo el 66% de su población es pobre. Además, la violencia, el robo y las drogas entre muchos otros problemas impiden el movimiento que el puerto debería tener para que funcionara y para promover las exportaciones colombianas y bajar los costos de los productos importados. </a:t>
            </a:r>
          </a:p>
          <a:p>
            <a:pPr lvl="0" rtl="0">
              <a:spcBef>
                <a:spcPts val="0"/>
              </a:spcBef>
              <a:buNone/>
            </a:pPr>
            <a:r>
              <a:rPr lang="en" sz="1200"/>
              <a:t>Se dice que la construcción de un muelle especializado en el manejo de contenedores seria la opcion mas economica para empezar a solucionar problemas. </a:t>
            </a:r>
          </a:p>
          <a:p>
            <a:pPr lvl="0" rtl="0">
              <a:spcBef>
                <a:spcPts val="0"/>
              </a:spcBef>
              <a:buNone/>
            </a:pPr>
            <a:endParaRPr sz="1100">
              <a:solidFill>
                <a:srgbClr val="000000"/>
              </a:solidFill>
              <a:highlight>
                <a:srgbClr val="FFFFFF"/>
              </a:highlight>
              <a:latin typeface="Georgia"/>
              <a:ea typeface="Georgia"/>
              <a:cs typeface="Georgia"/>
              <a:sym typeface="Georgia"/>
            </a:endParaRPr>
          </a:p>
          <a:p>
            <a:pPr lvl="0">
              <a:spcBef>
                <a:spcPts val="0"/>
              </a:spcBef>
              <a:buNone/>
            </a:pPr>
            <a:endParaRPr/>
          </a:p>
        </p:txBody>
      </p:sp>
      <p:pic>
        <p:nvPicPr>
          <p:cNvPr id="164" name="Shape 164"/>
          <p:cNvPicPr preferRelativeResize="0"/>
          <p:nvPr/>
        </p:nvPicPr>
        <p:blipFill>
          <a:blip r:embed="rId3">
            <a:alphaModFix/>
          </a:blip>
          <a:stretch>
            <a:fillRect/>
          </a:stretch>
        </p:blipFill>
        <p:spPr>
          <a:xfrm>
            <a:off x="6025537" y="131087"/>
            <a:ext cx="2676525" cy="1704975"/>
          </a:xfrm>
          <a:prstGeom prst="rect">
            <a:avLst/>
          </a:prstGeom>
          <a:noFill/>
          <a:ln>
            <a:noFill/>
          </a:ln>
        </p:spPr>
      </p:pic>
      <p:pic>
        <p:nvPicPr>
          <p:cNvPr id="165" name="Shape 165"/>
          <p:cNvPicPr preferRelativeResize="0"/>
          <p:nvPr/>
        </p:nvPicPr>
        <p:blipFill>
          <a:blip r:embed="rId4">
            <a:alphaModFix/>
          </a:blip>
          <a:stretch>
            <a:fillRect/>
          </a:stretch>
        </p:blipFill>
        <p:spPr>
          <a:xfrm>
            <a:off x="6025550" y="1836075"/>
            <a:ext cx="2676525" cy="1666875"/>
          </a:xfrm>
          <a:prstGeom prst="rect">
            <a:avLst/>
          </a:prstGeom>
          <a:noFill/>
          <a:ln>
            <a:noFill/>
          </a:ln>
        </p:spPr>
      </p:pic>
      <p:pic>
        <p:nvPicPr>
          <p:cNvPr id="166" name="Shape 166"/>
          <p:cNvPicPr preferRelativeResize="0"/>
          <p:nvPr/>
        </p:nvPicPr>
        <p:blipFill>
          <a:blip r:embed="rId5">
            <a:alphaModFix/>
          </a:blip>
          <a:stretch>
            <a:fillRect/>
          </a:stretch>
        </p:blipFill>
        <p:spPr>
          <a:xfrm>
            <a:off x="6025550" y="3502950"/>
            <a:ext cx="2676525" cy="1537949"/>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268575" y="215675"/>
            <a:ext cx="5780700" cy="4374899"/>
          </a:xfrm>
          <a:prstGeom prst="rect">
            <a:avLst/>
          </a:prstGeom>
        </p:spPr>
        <p:txBody>
          <a:bodyPr lIns="91425" tIns="91425" rIns="91425" bIns="91425" anchor="t" anchorCtr="0">
            <a:noAutofit/>
          </a:bodyPr>
          <a:lstStyle/>
          <a:p>
            <a:pPr lvl="0" rtl="0">
              <a:spcBef>
                <a:spcPts val="0"/>
              </a:spcBef>
              <a:buNone/>
            </a:pPr>
            <a:r>
              <a:rPr lang="en" b="1"/>
              <a:t>Poca inversión de la capital:</a:t>
            </a:r>
          </a:p>
          <a:p>
            <a:pPr lvl="0" rtl="0">
              <a:spcBef>
                <a:spcPts val="0"/>
              </a:spcBef>
              <a:buNone/>
            </a:pPr>
            <a:r>
              <a:rPr lang="en" sz="1400"/>
              <a:t>La poca inversión en la capital y la inversión que la capital está haciendo frente otras ciudades está generando un desnivel en la economía del departamento de gran nivel; y comparado a otras regiones del país uno aún mayor.</a:t>
            </a:r>
          </a:p>
          <a:p>
            <a:pPr lvl="0" rtl="0">
              <a:spcBef>
                <a:spcPts val="0"/>
              </a:spcBef>
              <a:buNone/>
            </a:pPr>
            <a:r>
              <a:rPr lang="en" sz="1400"/>
              <a:t>Uno de estos casos es la fluctuación en productos como el azúcar (el producto en el cual el Valle del Cauca es lider). Este es uno de los ejemplos de las cosas que están siendo descuidadas a gran nivel económicamente y que con el tiempo, si se sigue asi, se podria perder el nivel de liderazgo que el Valle del Cauca tiene hacia este producto </a:t>
            </a:r>
          </a:p>
          <a:p>
            <a:pPr lvl="0" rtl="0">
              <a:spcBef>
                <a:spcPts val="0"/>
              </a:spcBef>
              <a:buNone/>
            </a:pPr>
            <a:endParaRPr sz="1200"/>
          </a:p>
          <a:p>
            <a:pPr lvl="0" indent="1193800" rtl="0">
              <a:spcBef>
                <a:spcPts val="0"/>
              </a:spcBef>
              <a:spcAft>
                <a:spcPts val="0"/>
              </a:spcAft>
              <a:buNone/>
            </a:pPr>
            <a:endParaRPr sz="1200">
              <a:solidFill>
                <a:srgbClr val="000000"/>
              </a:solidFill>
              <a:highlight>
                <a:srgbClr val="FFFFFF"/>
              </a:highlight>
              <a:latin typeface="Georgia"/>
              <a:ea typeface="Georgia"/>
              <a:cs typeface="Georgia"/>
              <a:sym typeface="Georgia"/>
            </a:endParaRPr>
          </a:p>
          <a:p>
            <a:pPr lvl="0" indent="1193800" rtl="0">
              <a:spcBef>
                <a:spcPts val="0"/>
              </a:spcBef>
              <a:spcAft>
                <a:spcPts val="0"/>
              </a:spcAft>
              <a:buNone/>
            </a:pPr>
            <a:endParaRPr sz="1200">
              <a:solidFill>
                <a:srgbClr val="000000"/>
              </a:solidFill>
              <a:highlight>
                <a:srgbClr val="FFFFFF"/>
              </a:highlight>
              <a:latin typeface="Georgia"/>
              <a:ea typeface="Georgia"/>
              <a:cs typeface="Georgia"/>
              <a:sym typeface="Georgia"/>
            </a:endParaRPr>
          </a:p>
          <a:p>
            <a:pPr lvl="0">
              <a:spcBef>
                <a:spcPts val="0"/>
              </a:spcBef>
              <a:buNone/>
            </a:pPr>
            <a:endParaRPr sz="1400" b="1"/>
          </a:p>
        </p:txBody>
      </p:sp>
      <p:pic>
        <p:nvPicPr>
          <p:cNvPr id="172" name="Shape 172"/>
          <p:cNvPicPr preferRelativeResize="0"/>
          <p:nvPr/>
        </p:nvPicPr>
        <p:blipFill>
          <a:blip r:embed="rId3">
            <a:alphaModFix/>
          </a:blip>
          <a:stretch>
            <a:fillRect/>
          </a:stretch>
        </p:blipFill>
        <p:spPr>
          <a:xfrm>
            <a:off x="6433275" y="215675"/>
            <a:ext cx="2268700" cy="1632174"/>
          </a:xfrm>
          <a:prstGeom prst="rect">
            <a:avLst/>
          </a:prstGeom>
          <a:noFill/>
          <a:ln>
            <a:noFill/>
          </a:ln>
        </p:spPr>
      </p:pic>
      <p:pic>
        <p:nvPicPr>
          <p:cNvPr id="173" name="Shape 173"/>
          <p:cNvPicPr preferRelativeResize="0"/>
          <p:nvPr/>
        </p:nvPicPr>
        <p:blipFill>
          <a:blip r:embed="rId4">
            <a:alphaModFix/>
          </a:blip>
          <a:stretch>
            <a:fillRect/>
          </a:stretch>
        </p:blipFill>
        <p:spPr>
          <a:xfrm>
            <a:off x="6433275" y="3318700"/>
            <a:ext cx="2268699" cy="1699334"/>
          </a:xfrm>
          <a:prstGeom prst="rect">
            <a:avLst/>
          </a:prstGeom>
          <a:noFill/>
          <a:ln>
            <a:noFill/>
          </a:ln>
        </p:spPr>
      </p:pic>
      <p:pic>
        <p:nvPicPr>
          <p:cNvPr id="174" name="Shape 174"/>
          <p:cNvPicPr preferRelativeResize="0"/>
          <p:nvPr/>
        </p:nvPicPr>
        <p:blipFill>
          <a:blip r:embed="rId5">
            <a:alphaModFix/>
          </a:blip>
          <a:stretch>
            <a:fillRect/>
          </a:stretch>
        </p:blipFill>
        <p:spPr>
          <a:xfrm>
            <a:off x="6433275" y="1873799"/>
            <a:ext cx="2268700" cy="1555200"/>
          </a:xfrm>
          <a:prstGeom prst="rect">
            <a:avLst/>
          </a:prstGeom>
          <a:noFill/>
          <a:ln>
            <a:noFill/>
          </a:ln>
        </p:spPr>
      </p:pic>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311700" y="152825"/>
            <a:ext cx="8520599" cy="800999"/>
          </a:xfrm>
          <a:prstGeom prst="rect">
            <a:avLst/>
          </a:prstGeom>
        </p:spPr>
        <p:txBody>
          <a:bodyPr lIns="91425" tIns="91425" rIns="91425" bIns="91425" anchor="t" anchorCtr="0">
            <a:noAutofit/>
          </a:bodyPr>
          <a:lstStyle/>
          <a:p>
            <a:pPr lvl="0">
              <a:spcBef>
                <a:spcPts val="0"/>
              </a:spcBef>
              <a:buNone/>
            </a:pPr>
            <a:r>
              <a:rPr lang="en"/>
              <a:t>Visión: ¿como se ven en el país?</a:t>
            </a:r>
          </a:p>
        </p:txBody>
      </p:sp>
      <p:sp>
        <p:nvSpPr>
          <p:cNvPr id="180" name="Shape 180"/>
          <p:cNvSpPr txBox="1">
            <a:spLocks noGrp="1"/>
          </p:cNvSpPr>
          <p:nvPr>
            <p:ph type="body" idx="1"/>
          </p:nvPr>
        </p:nvSpPr>
        <p:spPr>
          <a:xfrm>
            <a:off x="237000" y="1013950"/>
            <a:ext cx="5559000" cy="3340199"/>
          </a:xfrm>
          <a:prstGeom prst="rect">
            <a:avLst/>
          </a:prstGeom>
        </p:spPr>
        <p:txBody>
          <a:bodyPr lIns="91425" tIns="91425" rIns="91425" bIns="91425" anchor="t" anchorCtr="0">
            <a:noAutofit/>
          </a:bodyPr>
          <a:lstStyle/>
          <a:p>
            <a:pPr lvl="0" algn="just" rtl="0">
              <a:spcBef>
                <a:spcPts val="0"/>
              </a:spcBef>
              <a:buNone/>
            </a:pPr>
            <a:r>
              <a:rPr lang="en" sz="1200"/>
              <a:t>Los vallunos se reconocen el país como personas: tradicionalistas, trabajadoras, empresarias, alegres, bailarines, rumberos y perseverantes. Es la región con mayor desarrollo agrícola en la nación , el cual está basado en la producción de productos derivados de la caña de azúcar y la variedad de frutas. Es la mayor puerta economica del pais, ya que posee el puerto marítimo más importante en volumen por donde ingreso el 35% de las importaciones en el 2015.</a:t>
            </a:r>
          </a:p>
          <a:p>
            <a:pPr lvl="0" algn="just" rtl="0">
              <a:spcBef>
                <a:spcPts val="0"/>
              </a:spcBef>
              <a:buNone/>
            </a:pPr>
            <a:r>
              <a:rPr lang="en" sz="1200"/>
              <a:t>También es reconocida por ser la cuna de grandes deportistas olímpicos y campeones mundiales como: Yuri Alvear, Maria Isabel Urrutia, Yackeline Rentería, Bernardo Tovar, entre otros .</a:t>
            </a:r>
          </a:p>
          <a:p>
            <a:pPr lvl="0" algn="just" rtl="0">
              <a:spcBef>
                <a:spcPts val="0"/>
              </a:spcBef>
              <a:buNone/>
            </a:pPr>
            <a:r>
              <a:rPr lang="en" sz="1200"/>
              <a:t>Es una zona influenciada por la raza afro con diversidad culinaria del pacífico con alimentos muy típicos tales como el chontaduro, los encocados de mariscos, cholados.</a:t>
            </a:r>
          </a:p>
          <a:p>
            <a:pPr lvl="0" algn="just">
              <a:spcBef>
                <a:spcPts val="0"/>
              </a:spcBef>
              <a:buNone/>
            </a:pPr>
            <a:r>
              <a:rPr lang="en" sz="1200"/>
              <a:t> </a:t>
            </a:r>
          </a:p>
        </p:txBody>
      </p:sp>
      <p:pic>
        <p:nvPicPr>
          <p:cNvPr id="181" name="Shape 181"/>
          <p:cNvPicPr preferRelativeResize="0"/>
          <p:nvPr/>
        </p:nvPicPr>
        <p:blipFill>
          <a:blip r:embed="rId3">
            <a:alphaModFix/>
          </a:blip>
          <a:stretch>
            <a:fillRect/>
          </a:stretch>
        </p:blipFill>
        <p:spPr>
          <a:xfrm>
            <a:off x="5908025" y="152825"/>
            <a:ext cx="3133150" cy="2349874"/>
          </a:xfrm>
          <a:prstGeom prst="rect">
            <a:avLst/>
          </a:prstGeom>
          <a:noFill/>
          <a:ln>
            <a:noFill/>
          </a:ln>
        </p:spPr>
      </p:pic>
      <p:pic>
        <p:nvPicPr>
          <p:cNvPr id="182" name="Shape 182"/>
          <p:cNvPicPr preferRelativeResize="0"/>
          <p:nvPr/>
        </p:nvPicPr>
        <p:blipFill>
          <a:blip r:embed="rId4">
            <a:alphaModFix/>
          </a:blip>
          <a:stretch>
            <a:fillRect/>
          </a:stretch>
        </p:blipFill>
        <p:spPr>
          <a:xfrm>
            <a:off x="6212150" y="2581250"/>
            <a:ext cx="2524900" cy="2524900"/>
          </a:xfrm>
          <a:prstGeom prst="rect">
            <a:avLst/>
          </a:prstGeom>
          <a:noFill/>
          <a:ln>
            <a:noFill/>
          </a:ln>
        </p:spPr>
      </p:pic>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Ubicación de los LLaneros</a:t>
            </a:r>
          </a:p>
        </p:txBody>
      </p:sp>
      <p:sp>
        <p:nvSpPr>
          <p:cNvPr id="188" name="Shape 188"/>
          <p:cNvSpPr txBox="1">
            <a:spLocks noGrp="1"/>
          </p:cNvSpPr>
          <p:nvPr>
            <p:ph type="body" idx="1"/>
          </p:nvPr>
        </p:nvSpPr>
        <p:spPr>
          <a:xfrm>
            <a:off x="209925" y="901650"/>
            <a:ext cx="8520599" cy="3340199"/>
          </a:xfrm>
          <a:prstGeom prst="rect">
            <a:avLst/>
          </a:prstGeom>
        </p:spPr>
        <p:txBody>
          <a:bodyPr lIns="91425" tIns="91425" rIns="91425" bIns="91425" anchor="t" anchorCtr="0">
            <a:noAutofit/>
          </a:bodyPr>
          <a:lstStyle/>
          <a:p>
            <a:pPr lvl="0">
              <a:spcBef>
                <a:spcPts val="0"/>
              </a:spcBef>
              <a:buNone/>
            </a:pPr>
            <a:r>
              <a:rPr lang="en"/>
              <a:t>La región de la Orinoquia. </a:t>
            </a:r>
          </a:p>
        </p:txBody>
      </p:sp>
      <p:pic>
        <p:nvPicPr>
          <p:cNvPr id="189" name="Shape 189"/>
          <p:cNvPicPr preferRelativeResize="0"/>
          <p:nvPr/>
        </p:nvPicPr>
        <p:blipFill>
          <a:blip r:embed="rId3">
            <a:alphaModFix/>
          </a:blip>
          <a:stretch>
            <a:fillRect/>
          </a:stretch>
        </p:blipFill>
        <p:spPr>
          <a:xfrm>
            <a:off x="209925" y="1328125"/>
            <a:ext cx="4788350" cy="3503450"/>
          </a:xfrm>
          <a:prstGeom prst="rect">
            <a:avLst/>
          </a:prstGeom>
          <a:noFill/>
          <a:ln>
            <a:noFill/>
          </a:ln>
        </p:spPr>
      </p:pic>
      <p:pic>
        <p:nvPicPr>
          <p:cNvPr id="190" name="Shape 190"/>
          <p:cNvPicPr preferRelativeResize="0"/>
          <p:nvPr/>
        </p:nvPicPr>
        <p:blipFill>
          <a:blip r:embed="rId4">
            <a:alphaModFix/>
          </a:blip>
          <a:stretch>
            <a:fillRect/>
          </a:stretch>
        </p:blipFill>
        <p:spPr>
          <a:xfrm>
            <a:off x="5268953" y="245387"/>
            <a:ext cx="3797571" cy="4652724"/>
          </a:xfrm>
          <a:prstGeom prst="rect">
            <a:avLst/>
          </a:prstGeom>
          <a:noFill/>
          <a:ln>
            <a:noFill/>
          </a:ln>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311700" y="73325"/>
            <a:ext cx="8520599" cy="800999"/>
          </a:xfrm>
          <a:prstGeom prst="rect">
            <a:avLst/>
          </a:prstGeom>
        </p:spPr>
        <p:txBody>
          <a:bodyPr lIns="91425" tIns="91425" rIns="91425" bIns="91425" anchor="t" anchorCtr="0">
            <a:noAutofit/>
          </a:bodyPr>
          <a:lstStyle/>
          <a:p>
            <a:pPr lvl="0">
              <a:spcBef>
                <a:spcPts val="0"/>
              </a:spcBef>
              <a:buNone/>
            </a:pPr>
            <a:r>
              <a:rPr lang="en"/>
              <a:t>Problemática</a:t>
            </a:r>
          </a:p>
        </p:txBody>
      </p:sp>
      <p:sp>
        <p:nvSpPr>
          <p:cNvPr id="196" name="Shape 196"/>
          <p:cNvSpPr txBox="1">
            <a:spLocks noGrp="1"/>
          </p:cNvSpPr>
          <p:nvPr>
            <p:ph type="body" idx="1"/>
          </p:nvPr>
        </p:nvSpPr>
        <p:spPr>
          <a:xfrm>
            <a:off x="311700" y="874325"/>
            <a:ext cx="8520599" cy="3340199"/>
          </a:xfrm>
          <a:prstGeom prst="rect">
            <a:avLst/>
          </a:prstGeom>
        </p:spPr>
        <p:txBody>
          <a:bodyPr lIns="91425" tIns="91425" rIns="91425" bIns="91425" anchor="t" anchorCtr="0">
            <a:noAutofit/>
          </a:bodyPr>
          <a:lstStyle/>
          <a:p>
            <a:pPr lvl="0" algn="just" rtl="0">
              <a:spcBef>
                <a:spcPts val="0"/>
              </a:spcBef>
              <a:buNone/>
            </a:pPr>
            <a:r>
              <a:rPr lang="en"/>
              <a:t>la Orinoquia está sufriendo pérdida biodiversidad, ya que es muy común el tráfico ilegal de su fauna y flora especialmente por este tipo de ecosistema.Esto a ocasionado que varias especies están en peligro de extinción.</a:t>
            </a:r>
          </a:p>
          <a:p>
            <a:pPr lvl="0" rtl="0">
              <a:spcBef>
                <a:spcPts val="0"/>
              </a:spcBef>
              <a:buNone/>
            </a:pPr>
            <a:endParaRPr/>
          </a:p>
          <a:p>
            <a:pPr lvl="0">
              <a:spcBef>
                <a:spcPts val="0"/>
              </a:spcBef>
              <a:buNone/>
            </a:pPr>
            <a:endParaRPr/>
          </a:p>
        </p:txBody>
      </p:sp>
      <p:sp>
        <p:nvSpPr>
          <p:cNvPr id="197" name="Shape 197"/>
          <p:cNvSpPr txBox="1"/>
          <p:nvPr/>
        </p:nvSpPr>
        <p:spPr>
          <a:xfrm>
            <a:off x="3556200" y="4618000"/>
            <a:ext cx="5587799" cy="431400"/>
          </a:xfrm>
          <a:prstGeom prst="rect">
            <a:avLst/>
          </a:prstGeom>
          <a:noFill/>
          <a:ln>
            <a:noFill/>
          </a:ln>
        </p:spPr>
        <p:txBody>
          <a:bodyPr lIns="91425" tIns="91425" rIns="91425" bIns="91425" anchor="t" anchorCtr="0">
            <a:noAutofit/>
          </a:bodyPr>
          <a:lstStyle/>
          <a:p>
            <a:pPr lvl="0">
              <a:spcBef>
                <a:spcPts val="0"/>
              </a:spcBef>
              <a:buNone/>
            </a:pPr>
            <a:r>
              <a:rPr lang="en" sz="1600"/>
              <a:t>Los loros son de los animales más traficados en Colombia</a:t>
            </a:r>
          </a:p>
        </p:txBody>
      </p:sp>
      <p:pic>
        <p:nvPicPr>
          <p:cNvPr id="198" name="Shape 198"/>
          <p:cNvPicPr preferRelativeResize="0"/>
          <p:nvPr/>
        </p:nvPicPr>
        <p:blipFill>
          <a:blip r:embed="rId3">
            <a:alphaModFix/>
          </a:blip>
          <a:stretch>
            <a:fillRect/>
          </a:stretch>
        </p:blipFill>
        <p:spPr>
          <a:xfrm>
            <a:off x="4769725" y="2257825"/>
            <a:ext cx="3553599" cy="2360174"/>
          </a:xfrm>
          <a:prstGeom prst="rect">
            <a:avLst/>
          </a:prstGeom>
          <a:noFill/>
          <a:ln>
            <a:noFill/>
          </a:ln>
        </p:spPr>
      </p:pic>
      <p:pic>
        <p:nvPicPr>
          <p:cNvPr id="199" name="Shape 199"/>
          <p:cNvPicPr preferRelativeResize="0"/>
          <p:nvPr/>
        </p:nvPicPr>
        <p:blipFill>
          <a:blip r:embed="rId4">
            <a:alphaModFix/>
          </a:blip>
          <a:stretch>
            <a:fillRect/>
          </a:stretch>
        </p:blipFill>
        <p:spPr>
          <a:xfrm>
            <a:off x="398675" y="2522375"/>
            <a:ext cx="3036676" cy="2437150"/>
          </a:xfrm>
          <a:prstGeom prst="rect">
            <a:avLst/>
          </a:prstGeom>
          <a:noFill/>
          <a:ln>
            <a:noFill/>
          </a:ln>
        </p:spPr>
      </p:pic>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a:spLocks noGrp="1"/>
          </p:cNvSpPr>
          <p:nvPr>
            <p:ph type="title"/>
          </p:nvPr>
        </p:nvSpPr>
        <p:spPr>
          <a:xfrm>
            <a:off x="311700" y="326800"/>
            <a:ext cx="8520599" cy="800999"/>
          </a:xfrm>
          <a:prstGeom prst="rect">
            <a:avLst/>
          </a:prstGeom>
        </p:spPr>
        <p:txBody>
          <a:bodyPr lIns="91425" tIns="91425" rIns="91425" bIns="91425" anchor="t" anchorCtr="0">
            <a:noAutofit/>
          </a:bodyPr>
          <a:lstStyle/>
          <a:p>
            <a:pPr lvl="0">
              <a:spcBef>
                <a:spcPts val="0"/>
              </a:spcBef>
              <a:buNone/>
            </a:pPr>
            <a:r>
              <a:rPr lang="en"/>
              <a:t>El mal uso del recurso hídrico</a:t>
            </a:r>
          </a:p>
        </p:txBody>
      </p:sp>
      <p:sp>
        <p:nvSpPr>
          <p:cNvPr id="205" name="Shape 205"/>
          <p:cNvSpPr txBox="1">
            <a:spLocks noGrp="1"/>
          </p:cNvSpPr>
          <p:nvPr>
            <p:ph type="body" idx="1"/>
          </p:nvPr>
        </p:nvSpPr>
        <p:spPr>
          <a:xfrm>
            <a:off x="474000" y="1900050"/>
            <a:ext cx="8196000" cy="1813800"/>
          </a:xfrm>
          <a:prstGeom prst="rect">
            <a:avLst/>
          </a:prstGeom>
        </p:spPr>
        <p:txBody>
          <a:bodyPr lIns="91425" tIns="91425" rIns="91425" bIns="91425" anchor="t" anchorCtr="0">
            <a:noAutofit/>
          </a:bodyPr>
          <a:lstStyle/>
          <a:p>
            <a:pPr lvl="0" rtl="0">
              <a:spcBef>
                <a:spcPts val="0"/>
              </a:spcBef>
              <a:buNone/>
            </a:pPr>
            <a:r>
              <a:rPr lang="en"/>
              <a:t>La región de Orinoquia sufre por agotamiento y contaminación de sus aguas por diferentes aspectos.</a:t>
            </a:r>
          </a:p>
          <a:p>
            <a:pPr lvl="0" rtl="0">
              <a:spcBef>
                <a:spcPts val="0"/>
              </a:spcBef>
              <a:buNone/>
            </a:pPr>
            <a:r>
              <a:rPr lang="en" b="1"/>
              <a:t>Primer aspecto: </a:t>
            </a:r>
            <a:r>
              <a:rPr lang="en"/>
              <a:t>El mal manejo y cuidado de los nacimientos de los caños, las partes altas y ríos ubicados en zonas bajas.</a:t>
            </a:r>
          </a:p>
          <a:p>
            <a:pPr lvl="0">
              <a:spcBef>
                <a:spcPts val="0"/>
              </a:spcBef>
              <a:buNone/>
            </a:pPr>
            <a:r>
              <a:rPr lang="en" b="1"/>
              <a:t>Segundo aspecto: </a:t>
            </a:r>
            <a:r>
              <a:rPr lang="en"/>
              <a:t>la falta de alcantarillado, plantas de tratamiento y la no utilización de tecnología para tratar basuras causadas por actividades agrícolas e industriales.</a:t>
            </a:r>
          </a:p>
        </p:txBody>
      </p:sp>
      <p:pic>
        <p:nvPicPr>
          <p:cNvPr id="206" name="Shape 206"/>
          <p:cNvPicPr preferRelativeResize="0"/>
          <p:nvPr/>
        </p:nvPicPr>
        <p:blipFill>
          <a:blip r:embed="rId3">
            <a:alphaModFix/>
          </a:blip>
          <a:stretch>
            <a:fillRect/>
          </a:stretch>
        </p:blipFill>
        <p:spPr>
          <a:xfrm>
            <a:off x="5216650" y="0"/>
            <a:ext cx="3615650" cy="1900049"/>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Paisas Ubicacion</a:t>
            </a:r>
          </a:p>
        </p:txBody>
      </p:sp>
      <p:pic>
        <p:nvPicPr>
          <p:cNvPr id="63" name="Shape 63"/>
          <p:cNvPicPr preferRelativeResize="0"/>
          <p:nvPr/>
        </p:nvPicPr>
        <p:blipFill>
          <a:blip r:embed="rId3">
            <a:alphaModFix/>
          </a:blip>
          <a:stretch>
            <a:fillRect/>
          </a:stretch>
        </p:blipFill>
        <p:spPr>
          <a:xfrm>
            <a:off x="3887800" y="109550"/>
            <a:ext cx="3887824" cy="4924425"/>
          </a:xfrm>
          <a:prstGeom prst="rect">
            <a:avLst/>
          </a:prstGeom>
          <a:noFill/>
          <a:ln>
            <a:noFill/>
          </a:ln>
        </p:spPr>
      </p:pic>
      <p:pic>
        <p:nvPicPr>
          <p:cNvPr id="64" name="Shape 64"/>
          <p:cNvPicPr preferRelativeResize="0"/>
          <p:nvPr/>
        </p:nvPicPr>
        <p:blipFill>
          <a:blip r:embed="rId4">
            <a:alphaModFix/>
          </a:blip>
          <a:stretch>
            <a:fillRect/>
          </a:stretch>
        </p:blipFill>
        <p:spPr>
          <a:xfrm>
            <a:off x="311700" y="2025106"/>
            <a:ext cx="917147" cy="534999"/>
          </a:xfrm>
          <a:prstGeom prst="rect">
            <a:avLst/>
          </a:prstGeom>
          <a:noFill/>
          <a:ln>
            <a:noFill/>
          </a:ln>
        </p:spPr>
      </p:pic>
      <p:pic>
        <p:nvPicPr>
          <p:cNvPr id="65" name="Shape 65"/>
          <p:cNvPicPr preferRelativeResize="0"/>
          <p:nvPr/>
        </p:nvPicPr>
        <p:blipFill>
          <a:blip r:embed="rId5">
            <a:alphaModFix/>
          </a:blip>
          <a:stretch>
            <a:fillRect/>
          </a:stretch>
        </p:blipFill>
        <p:spPr>
          <a:xfrm>
            <a:off x="311700" y="3197101"/>
            <a:ext cx="917150" cy="473373"/>
          </a:xfrm>
          <a:prstGeom prst="rect">
            <a:avLst/>
          </a:prstGeom>
          <a:noFill/>
          <a:ln>
            <a:noFill/>
          </a:ln>
        </p:spPr>
      </p:pic>
      <p:sp>
        <p:nvSpPr>
          <p:cNvPr id="66" name="Shape 66"/>
          <p:cNvSpPr txBox="1"/>
          <p:nvPr/>
        </p:nvSpPr>
        <p:spPr>
          <a:xfrm>
            <a:off x="1304000" y="1892325"/>
            <a:ext cx="1961999" cy="534899"/>
          </a:xfrm>
          <a:prstGeom prst="rect">
            <a:avLst/>
          </a:prstGeom>
          <a:noFill/>
          <a:ln>
            <a:noFill/>
          </a:ln>
        </p:spPr>
        <p:txBody>
          <a:bodyPr lIns="91425" tIns="91425" rIns="91425" bIns="91425" anchor="t" anchorCtr="0">
            <a:noAutofit/>
          </a:bodyPr>
          <a:lstStyle/>
          <a:p>
            <a:pPr lvl="0">
              <a:spcBef>
                <a:spcPts val="0"/>
              </a:spcBef>
              <a:buNone/>
            </a:pPr>
            <a:r>
              <a:rPr lang="en" sz="1800">
                <a:solidFill>
                  <a:srgbClr val="333333"/>
                </a:solidFill>
                <a:highlight>
                  <a:srgbClr val="FFFFFF"/>
                </a:highlight>
                <a:latin typeface="Source Code Pro"/>
                <a:ea typeface="Source Code Pro"/>
                <a:cs typeface="Source Code Pro"/>
                <a:sym typeface="Source Code Pro"/>
              </a:rPr>
              <a:t>Región cultural paisa</a:t>
            </a:r>
          </a:p>
        </p:txBody>
      </p:sp>
      <p:sp>
        <p:nvSpPr>
          <p:cNvPr id="67" name="Shape 67"/>
          <p:cNvSpPr txBox="1"/>
          <p:nvPr/>
        </p:nvSpPr>
        <p:spPr>
          <a:xfrm>
            <a:off x="1370450" y="3197100"/>
            <a:ext cx="1961999" cy="881399"/>
          </a:xfrm>
          <a:prstGeom prst="rect">
            <a:avLst/>
          </a:prstGeom>
          <a:noFill/>
          <a:ln>
            <a:noFill/>
          </a:ln>
        </p:spPr>
        <p:txBody>
          <a:bodyPr lIns="91425" tIns="91425" rIns="91425" bIns="91425" anchor="t" anchorCtr="0">
            <a:noAutofit/>
          </a:bodyPr>
          <a:lstStyle/>
          <a:p>
            <a:pPr lvl="0">
              <a:spcBef>
                <a:spcPts val="0"/>
              </a:spcBef>
              <a:buNone/>
            </a:pPr>
            <a:r>
              <a:rPr lang="en" sz="1800">
                <a:latin typeface="Source Code Pro"/>
                <a:ea typeface="Source Code Pro"/>
                <a:cs typeface="Source Code Pro"/>
                <a:sym typeface="Source Code Pro"/>
              </a:rPr>
              <a:t>Zonas con influencias paisas</a:t>
            </a: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Actividad Agroindustrial</a:t>
            </a:r>
          </a:p>
        </p:txBody>
      </p:sp>
      <p:sp>
        <p:nvSpPr>
          <p:cNvPr id="212" name="Shape 212"/>
          <p:cNvSpPr txBox="1">
            <a:spLocks noGrp="1"/>
          </p:cNvSpPr>
          <p:nvPr>
            <p:ph type="body" idx="1"/>
          </p:nvPr>
        </p:nvSpPr>
        <p:spPr>
          <a:xfrm>
            <a:off x="423000" y="2069700"/>
            <a:ext cx="8298000" cy="3340199"/>
          </a:xfrm>
          <a:prstGeom prst="rect">
            <a:avLst/>
          </a:prstGeom>
        </p:spPr>
        <p:txBody>
          <a:bodyPr lIns="91425" tIns="91425" rIns="91425" bIns="91425" anchor="t" anchorCtr="0">
            <a:noAutofit/>
          </a:bodyPr>
          <a:lstStyle/>
          <a:p>
            <a:pPr lvl="0" rtl="0">
              <a:lnSpc>
                <a:spcPct val="100000"/>
              </a:lnSpc>
              <a:spcBef>
                <a:spcPts val="0"/>
              </a:spcBef>
              <a:spcAft>
                <a:spcPts val="0"/>
              </a:spcAft>
              <a:buNone/>
            </a:pPr>
            <a:r>
              <a:rPr lang="en"/>
              <a:t>La actividad agroindustrial es la principal razón del crecimiento económico de este departamento. A pesar de esto, estas actividades también  tienen muchas consecuencias negativas hacia el ambiente, lo cual no es compensado por sus beneficios económicos ya que se están agotando y deteriorando los recursos naturales. Muchos de estos casos también tienen consecuencias negativas directas para la población llanera. Por ejemplo: La industria del arroz,causa los mayores daños ambientales por el mal uso de canales de riego y utilización de químicos. </a:t>
            </a:r>
          </a:p>
          <a:p>
            <a:pPr lvl="0" rtl="0">
              <a:lnSpc>
                <a:spcPct val="100000"/>
              </a:lnSpc>
              <a:spcBef>
                <a:spcPts val="0"/>
              </a:spcBef>
              <a:spcAft>
                <a:spcPts val="0"/>
              </a:spcAft>
              <a:buNone/>
            </a:pPr>
            <a:endParaRPr/>
          </a:p>
          <a:p>
            <a:pPr lvl="0">
              <a:spcBef>
                <a:spcPts val="0"/>
              </a:spcBef>
              <a:buNone/>
            </a:pPr>
            <a:endParaRPr/>
          </a:p>
        </p:txBody>
      </p:sp>
      <p:pic>
        <p:nvPicPr>
          <p:cNvPr id="213" name="Shape 213"/>
          <p:cNvPicPr preferRelativeResize="0"/>
          <p:nvPr/>
        </p:nvPicPr>
        <p:blipFill>
          <a:blip r:embed="rId3">
            <a:alphaModFix/>
          </a:blip>
          <a:stretch>
            <a:fillRect/>
          </a:stretch>
        </p:blipFill>
        <p:spPr>
          <a:xfrm>
            <a:off x="5008975" y="0"/>
            <a:ext cx="3704550" cy="2069699"/>
          </a:xfrm>
          <a:prstGeom prst="rect">
            <a:avLst/>
          </a:prstGeom>
          <a:noFill/>
          <a:ln>
            <a:noFill/>
          </a:ln>
        </p:spPr>
      </p:pic>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rtl="0">
              <a:spcBef>
                <a:spcPts val="0"/>
              </a:spcBef>
              <a:buNone/>
            </a:pPr>
            <a:r>
              <a:rPr lang="en"/>
              <a:t>Aportes culturales</a:t>
            </a:r>
          </a:p>
        </p:txBody>
      </p:sp>
      <p:sp>
        <p:nvSpPr>
          <p:cNvPr id="219" name="Shape 219"/>
          <p:cNvSpPr txBox="1">
            <a:spLocks noGrp="1"/>
          </p:cNvSpPr>
          <p:nvPr>
            <p:ph type="body" idx="1"/>
          </p:nvPr>
        </p:nvSpPr>
        <p:spPr>
          <a:xfrm>
            <a:off x="0" y="1228675"/>
            <a:ext cx="6682200" cy="3340199"/>
          </a:xfrm>
          <a:prstGeom prst="rect">
            <a:avLst/>
          </a:prstGeom>
        </p:spPr>
        <p:txBody>
          <a:bodyPr lIns="91425" tIns="91425" rIns="91425" bIns="91425" anchor="t" anchorCtr="0">
            <a:noAutofit/>
          </a:bodyPr>
          <a:lstStyle/>
          <a:p>
            <a:pPr marL="457200" lvl="0" indent="-228600" algn="just" rtl="0">
              <a:spcBef>
                <a:spcPts val="0"/>
              </a:spcBef>
            </a:pPr>
            <a:r>
              <a:rPr lang="en"/>
              <a:t>El joropo es el baile folclórico más representativo de los Llanos y es muy conocido en toda Colombia. Esta danza representa la supervivencia de los españoles. </a:t>
            </a:r>
          </a:p>
          <a:p>
            <a:pPr marL="457200" lvl="0" indent="-228600" algn="just" rtl="0">
              <a:spcBef>
                <a:spcPts val="0"/>
              </a:spcBef>
            </a:pPr>
            <a:r>
              <a:rPr lang="en"/>
              <a:t>Por su gran fama, también se realiza el Festival Nacional de la Canción y Torneo Internacional del Joropo que es celebrado en Meta. Además se hace el Festival Gastronómico, competencias de toros coleados, exposiciones de fotografía, escultura y pintura y muestras artesanales.</a:t>
            </a:r>
          </a:p>
          <a:p>
            <a:pPr lvl="0" rtl="0">
              <a:spcBef>
                <a:spcPts val="0"/>
              </a:spcBef>
              <a:buNone/>
            </a:pPr>
            <a:r>
              <a:rPr lang="en"/>
              <a:t> </a:t>
            </a:r>
          </a:p>
        </p:txBody>
      </p:sp>
      <p:pic>
        <p:nvPicPr>
          <p:cNvPr id="220" name="Shape 220"/>
          <p:cNvPicPr preferRelativeResize="0"/>
          <p:nvPr/>
        </p:nvPicPr>
        <p:blipFill>
          <a:blip r:embed="rId3">
            <a:alphaModFix/>
          </a:blip>
          <a:stretch>
            <a:fillRect/>
          </a:stretch>
        </p:blipFill>
        <p:spPr>
          <a:xfrm>
            <a:off x="6682200" y="1294675"/>
            <a:ext cx="2456024" cy="3340199"/>
          </a:xfrm>
          <a:prstGeom prst="rect">
            <a:avLst/>
          </a:prstGeom>
          <a:noFill/>
          <a:ln>
            <a:noFill/>
          </a:ln>
        </p:spPr>
      </p:pic>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body" idx="1"/>
          </p:nvPr>
        </p:nvSpPr>
        <p:spPr>
          <a:xfrm>
            <a:off x="311700" y="282275"/>
            <a:ext cx="8520599" cy="3198900"/>
          </a:xfrm>
          <a:prstGeom prst="rect">
            <a:avLst/>
          </a:prstGeom>
        </p:spPr>
        <p:txBody>
          <a:bodyPr lIns="91425" tIns="91425" rIns="91425" bIns="91425" anchor="t" anchorCtr="0">
            <a:noAutofit/>
          </a:bodyPr>
          <a:lstStyle/>
          <a:p>
            <a:pPr lvl="0" rtl="0">
              <a:spcBef>
                <a:spcPts val="0"/>
              </a:spcBef>
              <a:spcAft>
                <a:spcPts val="0"/>
              </a:spcAft>
              <a:buNone/>
            </a:pPr>
            <a:r>
              <a:rPr lang="en" b="1">
                <a:solidFill>
                  <a:srgbClr val="666666"/>
                </a:solidFill>
                <a:latin typeface="Arial"/>
                <a:ea typeface="Arial"/>
                <a:cs typeface="Arial"/>
                <a:sym typeface="Arial"/>
              </a:rPr>
              <a:t>Plato tipico: La mamona:</a:t>
            </a:r>
          </a:p>
          <a:p>
            <a:pPr lvl="0" rtl="0">
              <a:spcBef>
                <a:spcPts val="0"/>
              </a:spcBef>
              <a:spcAft>
                <a:spcPts val="0"/>
              </a:spcAft>
              <a:buNone/>
            </a:pPr>
            <a:endParaRPr>
              <a:solidFill>
                <a:srgbClr val="666666"/>
              </a:solidFill>
              <a:latin typeface="Arial"/>
              <a:ea typeface="Arial"/>
              <a:cs typeface="Arial"/>
              <a:sym typeface="Arial"/>
            </a:endParaRPr>
          </a:p>
          <a:p>
            <a:pPr lvl="0" rtl="0">
              <a:spcBef>
                <a:spcPts val="0"/>
              </a:spcBef>
              <a:spcAft>
                <a:spcPts val="0"/>
              </a:spcAft>
              <a:buNone/>
            </a:pPr>
            <a:r>
              <a:rPr lang="en">
                <a:solidFill>
                  <a:srgbClr val="666666"/>
                </a:solidFill>
                <a:latin typeface="Arial"/>
                <a:ea typeface="Arial"/>
                <a:cs typeface="Arial"/>
                <a:sym typeface="Arial"/>
              </a:rPr>
              <a:t>*La carne de un ternero de unos 6-15 </a:t>
            </a:r>
          </a:p>
          <a:p>
            <a:pPr lvl="0" rtl="0">
              <a:spcBef>
                <a:spcPts val="0"/>
              </a:spcBef>
              <a:spcAft>
                <a:spcPts val="0"/>
              </a:spcAft>
              <a:buNone/>
            </a:pPr>
            <a:r>
              <a:rPr lang="en">
                <a:solidFill>
                  <a:srgbClr val="666666"/>
                </a:solidFill>
                <a:latin typeface="Arial"/>
                <a:ea typeface="Arial"/>
                <a:cs typeface="Arial"/>
                <a:sym typeface="Arial"/>
              </a:rPr>
              <a:t>meses aproximadamente</a:t>
            </a:r>
          </a:p>
          <a:p>
            <a:pPr lvl="0" rtl="0">
              <a:spcBef>
                <a:spcPts val="0"/>
              </a:spcBef>
              <a:spcAft>
                <a:spcPts val="0"/>
              </a:spcAft>
              <a:buNone/>
            </a:pPr>
            <a:r>
              <a:rPr lang="en">
                <a:solidFill>
                  <a:srgbClr val="666666"/>
                </a:solidFill>
                <a:latin typeface="Arial"/>
                <a:ea typeface="Arial"/>
                <a:cs typeface="Arial"/>
                <a:sym typeface="Arial"/>
              </a:rPr>
              <a:t>*Yuca</a:t>
            </a:r>
          </a:p>
          <a:p>
            <a:pPr lvl="0" rtl="0">
              <a:spcBef>
                <a:spcPts val="0"/>
              </a:spcBef>
              <a:spcAft>
                <a:spcPts val="0"/>
              </a:spcAft>
              <a:buNone/>
            </a:pPr>
            <a:r>
              <a:rPr lang="en">
                <a:solidFill>
                  <a:srgbClr val="666666"/>
                </a:solidFill>
                <a:latin typeface="Arial"/>
                <a:ea typeface="Arial"/>
                <a:cs typeface="Arial"/>
                <a:sym typeface="Arial"/>
              </a:rPr>
              <a:t>*Plátano hartón verde y topocho verde</a:t>
            </a:r>
          </a:p>
          <a:p>
            <a:pPr lvl="0" rtl="0">
              <a:spcBef>
                <a:spcPts val="0"/>
              </a:spcBef>
              <a:spcAft>
                <a:spcPts val="0"/>
              </a:spcAft>
              <a:buNone/>
            </a:pPr>
            <a:r>
              <a:rPr lang="en">
                <a:solidFill>
                  <a:srgbClr val="666666"/>
                </a:solidFill>
                <a:latin typeface="Arial"/>
                <a:ea typeface="Arial"/>
                <a:cs typeface="Arial"/>
                <a:sym typeface="Arial"/>
              </a:rPr>
              <a:t>*Hojas de plátano</a:t>
            </a:r>
          </a:p>
          <a:p>
            <a:pPr lvl="0" rtl="0">
              <a:spcBef>
                <a:spcPts val="0"/>
              </a:spcBef>
              <a:spcAft>
                <a:spcPts val="0"/>
              </a:spcAft>
              <a:buNone/>
            </a:pPr>
            <a:r>
              <a:rPr lang="en">
                <a:solidFill>
                  <a:srgbClr val="666666"/>
                </a:solidFill>
                <a:latin typeface="Arial"/>
                <a:ea typeface="Arial"/>
                <a:cs typeface="Arial"/>
                <a:sym typeface="Arial"/>
              </a:rPr>
              <a:t>*Ají</a:t>
            </a:r>
          </a:p>
          <a:p>
            <a:pPr lvl="0" rtl="0">
              <a:spcBef>
                <a:spcPts val="0"/>
              </a:spcBef>
              <a:spcAft>
                <a:spcPts val="0"/>
              </a:spcAft>
              <a:buNone/>
            </a:pPr>
            <a:r>
              <a:rPr lang="en">
                <a:solidFill>
                  <a:srgbClr val="666666"/>
                </a:solidFill>
                <a:latin typeface="Arial"/>
                <a:ea typeface="Arial"/>
                <a:cs typeface="Arial"/>
                <a:sym typeface="Arial"/>
              </a:rPr>
              <a:t>*Aguardiente</a:t>
            </a:r>
          </a:p>
          <a:p>
            <a:pPr lvl="0" rtl="0">
              <a:spcBef>
                <a:spcPts val="0"/>
              </a:spcBef>
              <a:spcAft>
                <a:spcPts val="0"/>
              </a:spcAft>
              <a:buNone/>
            </a:pPr>
            <a:endParaRPr/>
          </a:p>
          <a:p>
            <a:pPr lvl="0" rtl="0">
              <a:spcBef>
                <a:spcPts val="0"/>
              </a:spcBef>
              <a:spcAft>
                <a:spcPts val="0"/>
              </a:spcAft>
              <a:buNone/>
            </a:pPr>
            <a:endParaRPr sz="1700"/>
          </a:p>
          <a:p>
            <a:pPr lvl="0" rtl="0">
              <a:spcBef>
                <a:spcPts val="0"/>
              </a:spcBef>
              <a:spcAft>
                <a:spcPts val="0"/>
              </a:spcAft>
              <a:buNone/>
            </a:pPr>
            <a:endParaRPr sz="1700"/>
          </a:p>
          <a:p>
            <a:pPr lvl="0" rtl="0">
              <a:spcBef>
                <a:spcPts val="0"/>
              </a:spcBef>
              <a:spcAft>
                <a:spcPts val="0"/>
              </a:spcAft>
              <a:buNone/>
            </a:pPr>
            <a:endParaRPr sz="1700"/>
          </a:p>
          <a:p>
            <a:pPr marL="457200" lvl="0" indent="-228600" rtl="0">
              <a:spcBef>
                <a:spcPts val="0"/>
              </a:spcBef>
              <a:spcAft>
                <a:spcPts val="0"/>
              </a:spcAft>
            </a:pPr>
            <a:r>
              <a:rPr lang="en" sz="1700"/>
              <a:t>Es una costumbre de los llaneros reunirse con la familia o amigos, comer este plato tipico y bailar joropo.</a:t>
            </a:r>
          </a:p>
        </p:txBody>
      </p:sp>
      <p:pic>
        <p:nvPicPr>
          <p:cNvPr id="226" name="Shape 226"/>
          <p:cNvPicPr preferRelativeResize="0"/>
          <p:nvPr/>
        </p:nvPicPr>
        <p:blipFill>
          <a:blip r:embed="rId3">
            <a:alphaModFix/>
          </a:blip>
          <a:stretch>
            <a:fillRect/>
          </a:stretch>
        </p:blipFill>
        <p:spPr>
          <a:xfrm>
            <a:off x="5774250" y="125476"/>
            <a:ext cx="3301224" cy="2475898"/>
          </a:xfrm>
          <a:prstGeom prst="rect">
            <a:avLst/>
          </a:prstGeom>
          <a:noFill/>
          <a:ln>
            <a:noFill/>
          </a:ln>
        </p:spPr>
      </p:pic>
      <p:pic>
        <p:nvPicPr>
          <p:cNvPr id="227" name="Shape 227"/>
          <p:cNvPicPr preferRelativeResize="0"/>
          <p:nvPr/>
        </p:nvPicPr>
        <p:blipFill>
          <a:blip r:embed="rId4">
            <a:alphaModFix/>
          </a:blip>
          <a:stretch>
            <a:fillRect/>
          </a:stretch>
        </p:blipFill>
        <p:spPr>
          <a:xfrm>
            <a:off x="2885375" y="2267275"/>
            <a:ext cx="2747750" cy="2060799"/>
          </a:xfrm>
          <a:prstGeom prst="rect">
            <a:avLst/>
          </a:prstGeom>
          <a:noFill/>
          <a:ln>
            <a:noFill/>
          </a:ln>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Shape 232"/>
          <p:cNvSpPr txBox="1">
            <a:spLocks noGrp="1"/>
          </p:cNvSpPr>
          <p:nvPr>
            <p:ph type="title"/>
          </p:nvPr>
        </p:nvSpPr>
        <p:spPr>
          <a:xfrm>
            <a:off x="311700" y="152825"/>
            <a:ext cx="8520599" cy="800999"/>
          </a:xfrm>
          <a:prstGeom prst="rect">
            <a:avLst/>
          </a:prstGeom>
        </p:spPr>
        <p:txBody>
          <a:bodyPr lIns="91425" tIns="91425" rIns="91425" bIns="91425" anchor="t" anchorCtr="0">
            <a:noAutofit/>
          </a:bodyPr>
          <a:lstStyle/>
          <a:p>
            <a:pPr lvl="0">
              <a:spcBef>
                <a:spcPts val="0"/>
              </a:spcBef>
              <a:buNone/>
            </a:pPr>
            <a:r>
              <a:rPr lang="en"/>
              <a:t>Visión: ¿como se ven en el país?</a:t>
            </a:r>
          </a:p>
        </p:txBody>
      </p:sp>
      <p:sp>
        <p:nvSpPr>
          <p:cNvPr id="233" name="Shape 233"/>
          <p:cNvSpPr txBox="1">
            <a:spLocks noGrp="1"/>
          </p:cNvSpPr>
          <p:nvPr>
            <p:ph type="body" idx="1"/>
          </p:nvPr>
        </p:nvSpPr>
        <p:spPr>
          <a:xfrm>
            <a:off x="84025" y="953825"/>
            <a:ext cx="6259200" cy="3964799"/>
          </a:xfrm>
          <a:prstGeom prst="rect">
            <a:avLst/>
          </a:prstGeom>
        </p:spPr>
        <p:txBody>
          <a:bodyPr lIns="91425" tIns="91425" rIns="91425" bIns="91425" anchor="t" anchorCtr="0">
            <a:noAutofit/>
          </a:bodyPr>
          <a:lstStyle/>
          <a:p>
            <a:pPr lvl="0" rtl="0">
              <a:spcBef>
                <a:spcPts val="0"/>
              </a:spcBef>
              <a:buNone/>
            </a:pPr>
            <a:r>
              <a:rPr lang="en"/>
              <a:t>L</a:t>
            </a:r>
            <a:r>
              <a:rPr lang="en" sz="1200"/>
              <a:t>os llaneros son autóctonos, culturales, típicos, trabajador, amistoso, perseverantes y luchadores. Es la región del país que lucha más por mantener sus tradiciones de música, campo y todas aquellas que los identifican desde sus orígenes.</a:t>
            </a:r>
          </a:p>
          <a:p>
            <a:pPr lvl="0" rtl="0">
              <a:spcBef>
                <a:spcPts val="0"/>
              </a:spcBef>
              <a:buNone/>
            </a:pPr>
            <a:r>
              <a:rPr lang="en" sz="1200"/>
              <a:t>Es una de las zonas donde su territorio es más campo aunque ciudades o pueblos; es una de las más extensas llanuras vírgenes donde se aprovecha para la ganadería de todo los tipos.</a:t>
            </a:r>
          </a:p>
          <a:p>
            <a:pPr lvl="0" rtl="0">
              <a:spcBef>
                <a:spcPts val="0"/>
              </a:spcBef>
              <a:buNone/>
            </a:pPr>
            <a:r>
              <a:rPr lang="en" sz="1200"/>
              <a:t>Tiene una de las fiestas de folclor típico más importantes del país.</a:t>
            </a:r>
          </a:p>
        </p:txBody>
      </p:sp>
      <p:pic>
        <p:nvPicPr>
          <p:cNvPr id="234" name="Shape 234"/>
          <p:cNvPicPr preferRelativeResize="0"/>
          <p:nvPr/>
        </p:nvPicPr>
        <p:blipFill>
          <a:blip r:embed="rId3">
            <a:alphaModFix/>
          </a:blip>
          <a:stretch>
            <a:fillRect/>
          </a:stretch>
        </p:blipFill>
        <p:spPr>
          <a:xfrm>
            <a:off x="6137844" y="235244"/>
            <a:ext cx="2871024" cy="1929525"/>
          </a:xfrm>
          <a:prstGeom prst="rect">
            <a:avLst/>
          </a:prstGeom>
          <a:noFill/>
          <a:ln>
            <a:noFill/>
          </a:ln>
        </p:spPr>
      </p:pic>
      <p:pic>
        <p:nvPicPr>
          <p:cNvPr id="235" name="Shape 235"/>
          <p:cNvPicPr preferRelativeResize="0"/>
          <p:nvPr/>
        </p:nvPicPr>
        <p:blipFill>
          <a:blip r:embed="rId4">
            <a:alphaModFix/>
          </a:blip>
          <a:stretch>
            <a:fillRect/>
          </a:stretch>
        </p:blipFill>
        <p:spPr>
          <a:xfrm>
            <a:off x="1156950" y="3275900"/>
            <a:ext cx="4113350" cy="1783575"/>
          </a:xfrm>
          <a:prstGeom prst="rect">
            <a:avLst/>
          </a:prstGeom>
          <a:noFill/>
          <a:ln>
            <a:noFill/>
          </a:ln>
        </p:spPr>
      </p:pic>
      <p:pic>
        <p:nvPicPr>
          <p:cNvPr id="236" name="Shape 236"/>
          <p:cNvPicPr preferRelativeResize="0"/>
          <p:nvPr/>
        </p:nvPicPr>
        <p:blipFill>
          <a:blip r:embed="rId5">
            <a:alphaModFix/>
          </a:blip>
          <a:stretch>
            <a:fillRect/>
          </a:stretch>
        </p:blipFill>
        <p:spPr>
          <a:xfrm>
            <a:off x="6137850" y="2763824"/>
            <a:ext cx="2818450" cy="2113824"/>
          </a:xfrm>
          <a:prstGeom prst="rect">
            <a:avLst/>
          </a:prstGeom>
          <a:noFill/>
          <a:ln>
            <a:noFill/>
          </a:ln>
        </p:spPr>
      </p:pic>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Bibliografia </a:t>
            </a:r>
          </a:p>
        </p:txBody>
      </p:sp>
      <p:sp>
        <p:nvSpPr>
          <p:cNvPr id="242" name="Shape 242"/>
          <p:cNvSpPr txBox="1">
            <a:spLocks noGrp="1"/>
          </p:cNvSpPr>
          <p:nvPr>
            <p:ph type="body" idx="1"/>
          </p:nvPr>
        </p:nvSpPr>
        <p:spPr>
          <a:xfrm>
            <a:off x="311700" y="1228675"/>
            <a:ext cx="8520599" cy="3340199"/>
          </a:xfrm>
          <a:prstGeom prst="rect">
            <a:avLst/>
          </a:prstGeom>
        </p:spPr>
        <p:txBody>
          <a:bodyPr lIns="91425" tIns="91425" rIns="91425" bIns="91425" anchor="t" anchorCtr="0">
            <a:noAutofit/>
          </a:bodyPr>
          <a:lstStyle/>
          <a:p>
            <a:pPr lvl="0" rtl="0">
              <a:spcBef>
                <a:spcPts val="0"/>
              </a:spcBef>
              <a:buNone/>
            </a:pPr>
            <a:r>
              <a:rPr lang="en" sz="1000">
                <a:latin typeface="Arial"/>
                <a:ea typeface="Arial"/>
                <a:cs typeface="Arial"/>
                <a:sym typeface="Arial"/>
              </a:rPr>
              <a:t> </a:t>
            </a:r>
            <a:r>
              <a:rPr lang="en" sz="900">
                <a:solidFill>
                  <a:srgbClr val="000000"/>
                </a:solidFill>
                <a:latin typeface="Arial"/>
                <a:ea typeface="Arial"/>
                <a:cs typeface="Arial"/>
                <a:sym typeface="Arial"/>
              </a:rPr>
              <a:t>Sin autor. (2014). </a:t>
            </a:r>
            <a:r>
              <a:rPr lang="en" sz="900" i="1">
                <a:solidFill>
                  <a:srgbClr val="000000"/>
                </a:solidFill>
                <a:latin typeface="Arial"/>
                <a:ea typeface="Arial"/>
                <a:cs typeface="Arial"/>
                <a:sym typeface="Arial"/>
              </a:rPr>
              <a:t>Estado de la pobreza y la desigualdad en Antioquia</a:t>
            </a:r>
            <a:r>
              <a:rPr lang="en" sz="900">
                <a:solidFill>
                  <a:srgbClr val="000000"/>
                </a:solidFill>
                <a:latin typeface="Arial"/>
                <a:ea typeface="Arial"/>
                <a:cs typeface="Arial"/>
                <a:sym typeface="Arial"/>
              </a:rPr>
              <a:t>. Recuperado de </a:t>
            </a:r>
            <a:r>
              <a:rPr lang="en" sz="900" u="sng">
                <a:solidFill>
                  <a:srgbClr val="000000"/>
                </a:solidFill>
                <a:latin typeface="Arial"/>
                <a:ea typeface="Arial"/>
                <a:cs typeface="Arial"/>
                <a:sym typeface="Arial"/>
                <a:hlinkClick r:id="rId3"/>
              </a:rPr>
              <a:t>http://www.centrodepensamientosocial.org/index.php/noticias/item/91-estado-de-la-pobreza-y-la-desigualdad-en-antioquia</a:t>
            </a:r>
          </a:p>
          <a:p>
            <a:pPr lvl="0" rtl="0">
              <a:spcBef>
                <a:spcPts val="0"/>
              </a:spcBef>
              <a:buNone/>
            </a:pPr>
            <a:r>
              <a:rPr lang="en" sz="900">
                <a:solidFill>
                  <a:srgbClr val="000000"/>
                </a:solidFill>
                <a:latin typeface="Arial"/>
                <a:ea typeface="Arial"/>
                <a:cs typeface="Arial"/>
                <a:sym typeface="Arial"/>
              </a:rPr>
              <a:t>Ortiz, J. (2013). </a:t>
            </a:r>
            <a:r>
              <a:rPr lang="en" sz="900" i="1">
                <a:solidFill>
                  <a:srgbClr val="000000"/>
                </a:solidFill>
                <a:latin typeface="Arial"/>
                <a:ea typeface="Arial"/>
                <a:cs typeface="Arial"/>
                <a:sym typeface="Arial"/>
              </a:rPr>
              <a:t>Antioquia tiene problemas de salud . </a:t>
            </a:r>
            <a:r>
              <a:rPr lang="en" sz="900">
                <a:solidFill>
                  <a:srgbClr val="000000"/>
                </a:solidFill>
                <a:latin typeface="Arial"/>
                <a:ea typeface="Arial"/>
                <a:cs typeface="Arial"/>
                <a:sym typeface="Arial"/>
              </a:rPr>
              <a:t>Recuperado de </a:t>
            </a:r>
            <a:r>
              <a:rPr lang="en" sz="900" u="sng">
                <a:solidFill>
                  <a:srgbClr val="000000"/>
                </a:solidFill>
                <a:latin typeface="Arial"/>
                <a:ea typeface="Arial"/>
                <a:cs typeface="Arial"/>
                <a:sym typeface="Arial"/>
                <a:hlinkClick r:id="rId4"/>
              </a:rPr>
              <a:t>http://www.elcolombiano.com/historico/antioquia_tiene_problemas_de_salud-ADEC_228338</a:t>
            </a:r>
            <a:r>
              <a:rPr lang="en" sz="900">
                <a:solidFill>
                  <a:srgbClr val="000000"/>
                </a:solidFill>
                <a:latin typeface="Arial"/>
                <a:ea typeface="Arial"/>
                <a:cs typeface="Arial"/>
                <a:sym typeface="Arial"/>
              </a:rPr>
              <a:t> </a:t>
            </a:r>
          </a:p>
          <a:p>
            <a:pPr lvl="0" rtl="0">
              <a:spcBef>
                <a:spcPts val="0"/>
              </a:spcBef>
              <a:buNone/>
            </a:pPr>
            <a:r>
              <a:rPr lang="en" sz="900">
                <a:solidFill>
                  <a:srgbClr val="000000"/>
                </a:solidFill>
                <a:latin typeface="Arial"/>
                <a:ea typeface="Arial"/>
                <a:cs typeface="Arial"/>
                <a:sym typeface="Arial"/>
              </a:rPr>
              <a:t>Sin autor. (2010). </a:t>
            </a:r>
            <a:r>
              <a:rPr lang="en" sz="900" i="1">
                <a:solidFill>
                  <a:srgbClr val="000000"/>
                </a:solidFill>
                <a:latin typeface="Arial"/>
                <a:ea typeface="Arial"/>
                <a:cs typeface="Arial"/>
                <a:sym typeface="Arial"/>
              </a:rPr>
              <a:t>Cultura Paisa. </a:t>
            </a:r>
            <a:r>
              <a:rPr lang="en" sz="900">
                <a:solidFill>
                  <a:srgbClr val="000000"/>
                </a:solidFill>
                <a:latin typeface="Arial"/>
                <a:ea typeface="Arial"/>
                <a:cs typeface="Arial"/>
                <a:sym typeface="Arial"/>
              </a:rPr>
              <a:t>Recuperado de </a:t>
            </a:r>
            <a:r>
              <a:rPr lang="en" sz="900" u="sng">
                <a:solidFill>
                  <a:srgbClr val="000000"/>
                </a:solidFill>
                <a:latin typeface="Arial"/>
                <a:ea typeface="Arial"/>
                <a:cs typeface="Arial"/>
                <a:sym typeface="Arial"/>
                <a:hlinkClick r:id="rId5"/>
              </a:rPr>
              <a:t>http://descubriendolaliteraturapaisa.blogspot.com.co/2010/09/cultura-paisa.html</a:t>
            </a:r>
          </a:p>
          <a:p>
            <a:pPr lvl="0" rtl="0">
              <a:spcBef>
                <a:spcPts val="0"/>
              </a:spcBef>
              <a:buNone/>
            </a:pPr>
            <a:r>
              <a:rPr lang="en" sz="900">
                <a:solidFill>
                  <a:srgbClr val="000000"/>
                </a:solidFill>
                <a:latin typeface="Arial"/>
                <a:ea typeface="Arial"/>
                <a:cs typeface="Arial"/>
                <a:sym typeface="Arial"/>
              </a:rPr>
              <a:t>Sin autor. (2014). </a:t>
            </a:r>
            <a:r>
              <a:rPr lang="en" sz="900" i="1">
                <a:solidFill>
                  <a:srgbClr val="000000"/>
                </a:solidFill>
                <a:latin typeface="Arial"/>
                <a:ea typeface="Arial"/>
                <a:cs typeface="Arial"/>
                <a:sym typeface="Arial"/>
              </a:rPr>
              <a:t>La inseguridad, el principal problema de Medellín</a:t>
            </a:r>
            <a:r>
              <a:rPr lang="en" sz="900">
                <a:solidFill>
                  <a:srgbClr val="000000"/>
                </a:solidFill>
                <a:latin typeface="Arial"/>
                <a:ea typeface="Arial"/>
                <a:cs typeface="Arial"/>
                <a:sym typeface="Arial"/>
              </a:rPr>
              <a:t>. Recuperado de </a:t>
            </a:r>
            <a:r>
              <a:rPr lang="en" sz="900" u="sng">
                <a:solidFill>
                  <a:srgbClr val="000000"/>
                </a:solidFill>
                <a:latin typeface="Arial"/>
                <a:ea typeface="Arial"/>
                <a:cs typeface="Arial"/>
                <a:sym typeface="Arial"/>
                <a:hlinkClick r:id="rId6"/>
              </a:rPr>
              <a:t>http://www.elespectador.com/noticias/nacional/inseguridad-el-principal-problema-de-medellin-articulo-531079</a:t>
            </a:r>
          </a:p>
          <a:p>
            <a:pPr lvl="0" rtl="0">
              <a:spcBef>
                <a:spcPts val="0"/>
              </a:spcBef>
              <a:buNone/>
            </a:pPr>
            <a:r>
              <a:rPr lang="en" sz="900">
                <a:solidFill>
                  <a:srgbClr val="000000"/>
                </a:solidFill>
                <a:latin typeface="Arial"/>
                <a:ea typeface="Arial"/>
                <a:cs typeface="Arial"/>
                <a:sym typeface="Arial"/>
              </a:rPr>
              <a:t>Sin autor. (2015). </a:t>
            </a:r>
            <a:r>
              <a:rPr lang="en" sz="900" i="1">
                <a:solidFill>
                  <a:srgbClr val="000000"/>
                </a:solidFill>
                <a:latin typeface="Arial"/>
                <a:ea typeface="Arial"/>
                <a:cs typeface="Arial"/>
                <a:sym typeface="Arial"/>
              </a:rPr>
              <a:t>Inseguridad y movilidad el dolor de cabeza de los paisas</a:t>
            </a:r>
            <a:r>
              <a:rPr lang="en" sz="900" b="1">
                <a:solidFill>
                  <a:srgbClr val="000000"/>
                </a:solidFill>
                <a:latin typeface="Arial"/>
                <a:ea typeface="Arial"/>
                <a:cs typeface="Arial"/>
                <a:sym typeface="Arial"/>
              </a:rPr>
              <a:t>. Recuperado de </a:t>
            </a:r>
            <a:r>
              <a:rPr lang="en" sz="900" u="sng">
                <a:solidFill>
                  <a:srgbClr val="000000"/>
                </a:solidFill>
                <a:latin typeface="Arial"/>
                <a:ea typeface="Arial"/>
                <a:cs typeface="Arial"/>
                <a:sym typeface="Arial"/>
                <a:hlinkClick r:id="rId7"/>
              </a:rPr>
              <a:t>http://www.noticiascaracol.com/antioquia/medellin/inseguridad-y-movilidad-el-dolor-de-cabeza-de-los-paisas</a:t>
            </a:r>
          </a:p>
          <a:p>
            <a:pPr lvl="0" rtl="0">
              <a:spcBef>
                <a:spcPts val="0"/>
              </a:spcBef>
              <a:buNone/>
            </a:pPr>
            <a:r>
              <a:rPr lang="en" sz="900">
                <a:solidFill>
                  <a:srgbClr val="000000"/>
                </a:solidFill>
                <a:latin typeface="Arial"/>
                <a:ea typeface="Arial"/>
                <a:cs typeface="Arial"/>
                <a:sym typeface="Arial"/>
              </a:rPr>
              <a:t>Fernandez, P. (2011).</a:t>
            </a:r>
            <a:r>
              <a:rPr lang="en" sz="900" i="1">
                <a:solidFill>
                  <a:srgbClr val="000000"/>
                </a:solidFill>
                <a:latin typeface="Arial"/>
                <a:ea typeface="Arial"/>
                <a:cs typeface="Arial"/>
                <a:sym typeface="Arial"/>
              </a:rPr>
              <a:t> </a:t>
            </a:r>
            <a:r>
              <a:rPr lang="en" sz="900" i="1">
                <a:solidFill>
                  <a:srgbClr val="000000"/>
                </a:solidFill>
                <a:latin typeface="Arial"/>
                <a:ea typeface="Arial"/>
                <a:cs typeface="Arial"/>
                <a:sym typeface="Arial"/>
                <a:hlinkClick r:id="rId8"/>
              </a:rPr>
              <a:t>En Antioquia, inseguridad y pobreza: vuelve y juega</a:t>
            </a:r>
            <a:r>
              <a:rPr lang="en" sz="900">
                <a:solidFill>
                  <a:srgbClr val="000000"/>
                </a:solidFill>
                <a:latin typeface="Arial"/>
                <a:ea typeface="Arial"/>
                <a:cs typeface="Arial"/>
                <a:sym typeface="Arial"/>
                <a:hlinkClick r:id="rId8"/>
              </a:rPr>
              <a:t>. Recuperado de </a:t>
            </a:r>
            <a:r>
              <a:rPr lang="en" sz="900" u="sng">
                <a:solidFill>
                  <a:srgbClr val="000000"/>
                </a:solidFill>
                <a:latin typeface="Arial"/>
                <a:ea typeface="Arial"/>
                <a:cs typeface="Arial"/>
                <a:sym typeface="Arial"/>
                <a:hlinkClick r:id="rId8"/>
              </a:rPr>
              <a:t>http://www.es.lapluma.net/index.php?option=com_content&amp;view=article&amp;id=1456:en-antioquia-inseguridad-y-pobreza-vuelve-y-juega&amp;catid=58:opinion&amp;Itemid=182</a:t>
            </a:r>
          </a:p>
          <a:p>
            <a:pPr lvl="0" rtl="0">
              <a:spcBef>
                <a:spcPts val="0"/>
              </a:spcBef>
              <a:buNone/>
            </a:pPr>
            <a:r>
              <a:rPr lang="en" sz="900">
                <a:solidFill>
                  <a:srgbClr val="000000"/>
                </a:solidFill>
                <a:latin typeface="Arial"/>
                <a:ea typeface="Arial"/>
                <a:cs typeface="Arial"/>
                <a:sym typeface="Arial"/>
              </a:rPr>
              <a:t>Sin autor. (2016). </a:t>
            </a:r>
            <a:r>
              <a:rPr lang="en" sz="900" i="1">
                <a:solidFill>
                  <a:srgbClr val="000000"/>
                </a:solidFill>
                <a:latin typeface="Arial"/>
                <a:ea typeface="Arial"/>
                <a:cs typeface="Arial"/>
                <a:sym typeface="Arial"/>
              </a:rPr>
              <a:t>Gastronomía Paisa. </a:t>
            </a:r>
            <a:r>
              <a:rPr lang="en" sz="900">
                <a:solidFill>
                  <a:srgbClr val="000000"/>
                </a:solidFill>
                <a:latin typeface="Arial"/>
                <a:ea typeface="Arial"/>
                <a:cs typeface="Arial"/>
                <a:sym typeface="Arial"/>
              </a:rPr>
              <a:t>Recuperado de </a:t>
            </a:r>
            <a:r>
              <a:rPr lang="en" sz="900" u="sng">
                <a:solidFill>
                  <a:srgbClr val="000000"/>
                </a:solidFill>
                <a:latin typeface="Arial"/>
                <a:ea typeface="Arial"/>
                <a:cs typeface="Arial"/>
                <a:sym typeface="Arial"/>
                <a:hlinkClick r:id="rId9"/>
              </a:rPr>
              <a:t>http://www.guiatodo.com.co/Cultura/Medellin</a:t>
            </a:r>
          </a:p>
          <a:p>
            <a:pPr lvl="0" rtl="0">
              <a:spcBef>
                <a:spcPts val="0"/>
              </a:spcBef>
              <a:buNone/>
            </a:pPr>
            <a:endParaRPr sz="900">
              <a:solidFill>
                <a:srgbClr val="000000"/>
              </a:solidFill>
              <a:latin typeface="Arial"/>
              <a:ea typeface="Arial"/>
              <a:cs typeface="Arial"/>
              <a:sym typeface="Arial"/>
            </a:endParaRPr>
          </a:p>
          <a:p>
            <a:pPr lvl="0" rtl="0">
              <a:spcBef>
                <a:spcPts val="0"/>
              </a:spcBef>
              <a:buNone/>
            </a:pPr>
            <a:endParaRPr sz="900">
              <a:solidFill>
                <a:srgbClr val="000000"/>
              </a:solidFill>
              <a:latin typeface="Arial"/>
              <a:ea typeface="Arial"/>
              <a:cs typeface="Arial"/>
              <a:sym typeface="Arial"/>
            </a:endParaRPr>
          </a:p>
          <a:p>
            <a:pPr lvl="0">
              <a:spcBef>
                <a:spcPts val="0"/>
              </a:spcBef>
              <a:buNone/>
            </a:pPr>
            <a:endParaRPr sz="900">
              <a:solidFill>
                <a:srgbClr val="000000"/>
              </a:solidFill>
              <a:latin typeface="Arial"/>
              <a:ea typeface="Arial"/>
              <a:cs typeface="Arial"/>
              <a:sym typeface="Arial"/>
            </a:endParaRP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311700" y="711675"/>
            <a:ext cx="8520599" cy="4086600"/>
          </a:xfrm>
          <a:prstGeom prst="rect">
            <a:avLst/>
          </a:prstGeom>
        </p:spPr>
        <p:txBody>
          <a:bodyPr lIns="91425" tIns="91425" rIns="91425" bIns="91425" anchor="t" anchorCtr="0">
            <a:noAutofit/>
          </a:bodyPr>
          <a:lstStyle/>
          <a:p>
            <a:pPr lvl="0" rtl="0">
              <a:spcBef>
                <a:spcPts val="0"/>
              </a:spcBef>
              <a:buNone/>
            </a:pPr>
            <a:endParaRPr sz="1400">
              <a:solidFill>
                <a:srgbClr val="000000"/>
              </a:solidFill>
              <a:latin typeface="Arial"/>
              <a:ea typeface="Arial"/>
              <a:cs typeface="Arial"/>
              <a:sym typeface="Arial"/>
            </a:endParaRPr>
          </a:p>
          <a:p>
            <a:pPr lvl="0" rtl="0">
              <a:spcBef>
                <a:spcPts val="0"/>
              </a:spcBef>
              <a:buNone/>
            </a:pPr>
            <a:r>
              <a:rPr lang="en" sz="1400">
                <a:solidFill>
                  <a:srgbClr val="000000"/>
                </a:solidFill>
                <a:latin typeface="Arial"/>
                <a:ea typeface="Arial"/>
                <a:cs typeface="Arial"/>
                <a:sym typeface="Arial"/>
              </a:rPr>
              <a:t>Alfonso, A. (2015). </a:t>
            </a:r>
            <a:r>
              <a:rPr lang="en" sz="1400" i="1">
                <a:solidFill>
                  <a:srgbClr val="000000"/>
                </a:solidFill>
                <a:latin typeface="Arial"/>
                <a:ea typeface="Arial"/>
                <a:cs typeface="Arial"/>
                <a:sym typeface="Arial"/>
              </a:rPr>
              <a:t>Platos típicos del Valle del Cauca</a:t>
            </a:r>
            <a:r>
              <a:rPr lang="en" sz="1400">
                <a:solidFill>
                  <a:srgbClr val="000000"/>
                </a:solidFill>
                <a:latin typeface="Arial"/>
                <a:ea typeface="Arial"/>
                <a:cs typeface="Arial"/>
                <a:sym typeface="Arial"/>
              </a:rPr>
              <a:t>. Recuperado de </a:t>
            </a:r>
            <a:r>
              <a:rPr lang="en" sz="1400" u="sng">
                <a:solidFill>
                  <a:schemeClr val="accent5"/>
                </a:solidFill>
                <a:latin typeface="Arial"/>
                <a:ea typeface="Arial"/>
                <a:cs typeface="Arial"/>
                <a:sym typeface="Arial"/>
                <a:hlinkClick r:id="rId3"/>
              </a:rPr>
              <a:t>http://www.imujer.com/gourmet/7447/platos-tipicos-del-valle-del-cauca</a:t>
            </a:r>
          </a:p>
          <a:p>
            <a:pPr lvl="0" rtl="0">
              <a:spcBef>
                <a:spcPts val="0"/>
              </a:spcBef>
              <a:buNone/>
            </a:pPr>
            <a:r>
              <a:rPr lang="en" sz="1400">
                <a:solidFill>
                  <a:srgbClr val="000000"/>
                </a:solidFill>
                <a:latin typeface="Arial"/>
                <a:ea typeface="Arial"/>
                <a:cs typeface="Arial"/>
                <a:sym typeface="Arial"/>
              </a:rPr>
              <a:t>Sin autor. (2015). </a:t>
            </a:r>
            <a:r>
              <a:rPr lang="en" sz="1400" i="1">
                <a:solidFill>
                  <a:srgbClr val="000000"/>
                </a:solidFill>
                <a:latin typeface="Arial"/>
                <a:ea typeface="Arial"/>
                <a:cs typeface="Arial"/>
                <a:sym typeface="Arial"/>
              </a:rPr>
              <a:t>Artesanías de Colombia</a:t>
            </a:r>
            <a:r>
              <a:rPr lang="en" sz="1400">
                <a:solidFill>
                  <a:srgbClr val="000000"/>
                </a:solidFill>
                <a:latin typeface="Arial"/>
                <a:ea typeface="Arial"/>
                <a:cs typeface="Arial"/>
                <a:sym typeface="Arial"/>
              </a:rPr>
              <a:t>. recuperado de </a:t>
            </a:r>
            <a:r>
              <a:rPr lang="en" sz="1400" u="sng">
                <a:solidFill>
                  <a:schemeClr val="accent5"/>
                </a:solidFill>
                <a:latin typeface="Arial"/>
                <a:ea typeface="Arial"/>
                <a:cs typeface="Arial"/>
                <a:sym typeface="Arial"/>
                <a:hlinkClick r:id="rId4"/>
              </a:rPr>
              <a:t>www.artesaniasdecolombia.com.co:8080</a:t>
            </a:r>
          </a:p>
          <a:p>
            <a:pPr lvl="0" rtl="0">
              <a:spcBef>
                <a:spcPts val="0"/>
              </a:spcBef>
              <a:buNone/>
            </a:pPr>
            <a:r>
              <a:rPr lang="en" sz="1400">
                <a:solidFill>
                  <a:srgbClr val="000000"/>
                </a:solidFill>
                <a:highlight>
                  <a:srgbClr val="FFFFFF"/>
                </a:highlight>
                <a:latin typeface="Arial"/>
                <a:ea typeface="Arial"/>
                <a:cs typeface="Arial"/>
                <a:sym typeface="Arial"/>
              </a:rPr>
              <a:t>Rodrigo, O. (2015). </a:t>
            </a:r>
            <a:r>
              <a:rPr lang="en" sz="1400" i="1">
                <a:solidFill>
                  <a:srgbClr val="000000"/>
                </a:solidFill>
                <a:highlight>
                  <a:srgbClr val="FFFFFF"/>
                </a:highlight>
                <a:latin typeface="Arial"/>
                <a:ea typeface="Arial"/>
                <a:cs typeface="Arial"/>
                <a:sym typeface="Arial"/>
              </a:rPr>
              <a:t>La Filarmonica ¡Nos toca!</a:t>
            </a:r>
            <a:r>
              <a:rPr lang="en" sz="1400">
                <a:solidFill>
                  <a:srgbClr val="000000"/>
                </a:solidFill>
                <a:highlight>
                  <a:srgbClr val="FFFFFF"/>
                </a:highlight>
                <a:latin typeface="Arial"/>
                <a:ea typeface="Arial"/>
                <a:cs typeface="Arial"/>
                <a:sym typeface="Arial"/>
              </a:rPr>
              <a:t> Recuperado de </a:t>
            </a:r>
            <a:r>
              <a:rPr lang="en" sz="1400" u="sng">
                <a:solidFill>
                  <a:schemeClr val="accent5"/>
                </a:solidFill>
                <a:latin typeface="Arial"/>
                <a:ea typeface="Arial"/>
                <a:cs typeface="Arial"/>
                <a:sym typeface="Arial"/>
                <a:hlinkClick r:id="rId5"/>
              </a:rPr>
              <a:t>http://www.orquestafilarmonicadecali.com/web/index.php?option=com_zoo&amp;task=item&amp;item_id=8</a:t>
            </a:r>
            <a:r>
              <a:rPr lang="en" sz="1400">
                <a:latin typeface="Arial"/>
                <a:ea typeface="Arial"/>
                <a:cs typeface="Arial"/>
                <a:sym typeface="Arial"/>
              </a:rPr>
              <a:t> </a:t>
            </a:r>
          </a:p>
          <a:p>
            <a:pPr lvl="0" rtl="0">
              <a:spcBef>
                <a:spcPts val="0"/>
              </a:spcBef>
              <a:buNone/>
            </a:pPr>
            <a:r>
              <a:rPr lang="en" sz="1400">
                <a:solidFill>
                  <a:srgbClr val="000000"/>
                </a:solidFill>
                <a:latin typeface="Arial"/>
                <a:ea typeface="Arial"/>
                <a:cs typeface="Arial"/>
                <a:sym typeface="Arial"/>
              </a:rPr>
              <a:t>Sin autor. (2006). Ubicacion geográfica. Recuperado de </a:t>
            </a:r>
            <a:r>
              <a:rPr lang="en" sz="1400" u="sng">
                <a:solidFill>
                  <a:schemeClr val="accent5"/>
                </a:solidFill>
                <a:latin typeface="Arial"/>
                <a:ea typeface="Arial"/>
                <a:cs typeface="Arial"/>
                <a:sym typeface="Arial"/>
                <a:hlinkClick r:id="rId6"/>
              </a:rPr>
              <a:t>http://axe-cali.tripod.com/cali/cuestionario-xv-epa.htm</a:t>
            </a:r>
            <a:r>
              <a:rPr lang="en" sz="1400">
                <a:latin typeface="Arial"/>
                <a:ea typeface="Arial"/>
                <a:cs typeface="Arial"/>
                <a:sym typeface="Arial"/>
              </a:rPr>
              <a:t> </a:t>
            </a:r>
          </a:p>
          <a:p>
            <a:pPr lvl="0" rtl="0">
              <a:spcBef>
                <a:spcPts val="0"/>
              </a:spcBef>
              <a:buNone/>
            </a:pPr>
            <a:r>
              <a:rPr lang="en" sz="1400">
                <a:solidFill>
                  <a:srgbClr val="000000"/>
                </a:solidFill>
                <a:latin typeface="Arial"/>
                <a:ea typeface="Arial"/>
                <a:cs typeface="Arial"/>
                <a:sym typeface="Arial"/>
              </a:rPr>
              <a:t>Semana.com.(2016). Valle del Cauca. Recuperado de </a:t>
            </a:r>
            <a:r>
              <a:rPr lang="en" sz="1400" u="sng">
                <a:solidFill>
                  <a:schemeClr val="accent5"/>
                </a:solidFill>
                <a:latin typeface="Arial"/>
                <a:ea typeface="Arial"/>
                <a:cs typeface="Arial"/>
                <a:sym typeface="Arial"/>
                <a:hlinkClick r:id="rId7"/>
              </a:rPr>
              <a:t>http://www.semana.com/especiales/articulo/-valle-del-cauca-/13127-3</a:t>
            </a:r>
            <a:r>
              <a:rPr lang="en" sz="1400">
                <a:latin typeface="Arial"/>
                <a:ea typeface="Arial"/>
                <a:cs typeface="Arial"/>
                <a:sym typeface="Arial"/>
              </a:rPr>
              <a:t> </a:t>
            </a:r>
          </a:p>
          <a:p>
            <a:pPr lvl="0" rtl="0">
              <a:lnSpc>
                <a:spcPct val="100000"/>
              </a:lnSpc>
              <a:spcBef>
                <a:spcPts val="0"/>
              </a:spcBef>
              <a:spcAft>
                <a:spcPts val="0"/>
              </a:spcAft>
              <a:buNone/>
            </a:pPr>
            <a:endParaRPr sz="1200">
              <a:latin typeface="Arial"/>
              <a:ea typeface="Arial"/>
              <a:cs typeface="Arial"/>
              <a:sym typeface="Arial"/>
            </a:endParaRPr>
          </a:p>
          <a:p>
            <a:pPr lvl="0" rtl="0">
              <a:spcBef>
                <a:spcPts val="0"/>
              </a:spcBef>
              <a:buNone/>
            </a:pPr>
            <a:r>
              <a:rPr lang="en"/>
              <a:t> </a:t>
            </a:r>
          </a:p>
          <a:p>
            <a:pPr lvl="0" rtl="0">
              <a:spcBef>
                <a:spcPts val="0"/>
              </a:spcBef>
              <a:buNone/>
            </a:pPr>
            <a:endParaRPr sz="1200">
              <a:solidFill>
                <a:srgbClr val="000000"/>
              </a:solidFill>
              <a:latin typeface="Arial"/>
              <a:ea typeface="Arial"/>
              <a:cs typeface="Arial"/>
              <a:sym typeface="Arial"/>
            </a:endParaRPr>
          </a:p>
          <a:p>
            <a:pPr lvl="0" rtl="0">
              <a:spcBef>
                <a:spcPts val="0"/>
              </a:spcBef>
              <a:buNone/>
            </a:pPr>
            <a:endParaRPr sz="1200">
              <a:solidFill>
                <a:srgbClr val="000000"/>
              </a:solidFill>
              <a:latin typeface="Arial"/>
              <a:ea typeface="Arial"/>
              <a:cs typeface="Arial"/>
              <a:sym typeface="Arial"/>
            </a:endParaRPr>
          </a:p>
          <a:p>
            <a:pPr lvl="0">
              <a:spcBef>
                <a:spcPts val="0"/>
              </a:spcBef>
              <a:buNone/>
            </a:pPr>
            <a:endParaRPr sz="900">
              <a:solidFill>
                <a:srgbClr val="000000"/>
              </a:solidFill>
              <a:latin typeface="Arial"/>
              <a:ea typeface="Arial"/>
              <a:cs typeface="Arial"/>
              <a:sym typeface="Arial"/>
            </a:endParaRPr>
          </a:p>
        </p:txBody>
      </p:sp>
      <p:sp>
        <p:nvSpPr>
          <p:cNvPr id="248" name="Shape 248"/>
          <p:cNvSpPr txBox="1"/>
          <p:nvPr/>
        </p:nvSpPr>
        <p:spPr>
          <a:xfrm>
            <a:off x="311700" y="172525"/>
            <a:ext cx="9144000" cy="808800"/>
          </a:xfrm>
          <a:prstGeom prst="rect">
            <a:avLst/>
          </a:prstGeom>
          <a:noFill/>
          <a:ln>
            <a:noFill/>
          </a:ln>
        </p:spPr>
        <p:txBody>
          <a:bodyPr lIns="91425" tIns="91425" rIns="91425" bIns="91425" anchor="ctr" anchorCtr="0">
            <a:noAutofit/>
          </a:bodyPr>
          <a:lstStyle/>
          <a:p>
            <a:pPr lvl="0" rtl="0">
              <a:spcBef>
                <a:spcPts val="0"/>
              </a:spcBef>
              <a:buNone/>
            </a:pPr>
            <a:r>
              <a:rPr lang="en" sz="4200" b="1">
                <a:solidFill>
                  <a:schemeClr val="accent1"/>
                </a:solidFill>
                <a:latin typeface="Amatic SC"/>
                <a:ea typeface="Amatic SC"/>
                <a:cs typeface="Amatic SC"/>
                <a:sym typeface="Amatic SC"/>
              </a:rPr>
              <a:t>bibliografia</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bibliografia</a:t>
            </a:r>
          </a:p>
        </p:txBody>
      </p:sp>
      <p:sp>
        <p:nvSpPr>
          <p:cNvPr id="254" name="Shape 254"/>
          <p:cNvSpPr txBox="1">
            <a:spLocks noGrp="1"/>
          </p:cNvSpPr>
          <p:nvPr>
            <p:ph type="body" idx="1"/>
          </p:nvPr>
        </p:nvSpPr>
        <p:spPr>
          <a:xfrm>
            <a:off x="311700" y="992050"/>
            <a:ext cx="8520599" cy="3914100"/>
          </a:xfrm>
          <a:prstGeom prst="rect">
            <a:avLst/>
          </a:prstGeom>
        </p:spPr>
        <p:txBody>
          <a:bodyPr lIns="91425" tIns="91425" rIns="91425" bIns="91425" anchor="t" anchorCtr="0">
            <a:noAutofit/>
          </a:bodyPr>
          <a:lstStyle/>
          <a:p>
            <a:pPr lvl="0" rtl="0">
              <a:spcBef>
                <a:spcPts val="0"/>
              </a:spcBef>
              <a:buNone/>
            </a:pPr>
            <a:endParaRPr sz="1200"/>
          </a:p>
          <a:p>
            <a:pPr lvl="0" rtl="0">
              <a:spcBef>
                <a:spcPts val="0"/>
              </a:spcBef>
              <a:buNone/>
            </a:pPr>
            <a:r>
              <a:rPr lang="en" sz="1200" u="sng">
                <a:solidFill>
                  <a:schemeClr val="hlink"/>
                </a:solidFill>
                <a:hlinkClick r:id="rId3"/>
              </a:rPr>
              <a:t>http://www.eltiempo.com/archivo/documento/MAM-1290923</a:t>
            </a:r>
          </a:p>
          <a:p>
            <a:pPr lvl="0" rtl="0">
              <a:spcBef>
                <a:spcPts val="0"/>
              </a:spcBef>
              <a:buNone/>
            </a:pPr>
            <a:r>
              <a:rPr lang="en" sz="1200" u="sng">
                <a:solidFill>
                  <a:schemeClr val="accent5"/>
                </a:solidFill>
                <a:hlinkClick r:id="rId4"/>
              </a:rPr>
              <a:t>http://www.calicultural.net/secretaria-de-cultura-departamental/</a:t>
            </a:r>
            <a:r>
              <a:rPr lang="en" sz="1200"/>
              <a:t> </a:t>
            </a:r>
          </a:p>
          <a:p>
            <a:pPr lvl="0" rtl="0">
              <a:spcBef>
                <a:spcPts val="0"/>
              </a:spcBef>
              <a:buNone/>
            </a:pPr>
            <a:r>
              <a:rPr lang="en" sz="1200" u="sng">
                <a:solidFill>
                  <a:schemeClr val="hlink"/>
                </a:solidFill>
                <a:hlinkClick r:id="rId5"/>
              </a:rPr>
              <a:t>http://www.colombia.com/colombiainfo/folclorytradiciones/bailes/joropo.asp</a:t>
            </a:r>
          </a:p>
          <a:p>
            <a:pPr lvl="0" rtl="0">
              <a:spcBef>
                <a:spcPts val="0"/>
              </a:spcBef>
              <a:buNone/>
            </a:pPr>
            <a:r>
              <a:rPr lang="en" sz="1200" u="sng">
                <a:solidFill>
                  <a:schemeClr val="accent5"/>
                </a:solidFill>
                <a:hlinkClick r:id="rId6"/>
              </a:rPr>
              <a:t>http://www.elpais.com.co/elpais/cultura/noticias/conozca-aporte-cultural-bellas-artes-le-ha-otorgado-region</a:t>
            </a:r>
            <a:r>
              <a:rPr lang="en" sz="1200">
                <a:solidFill>
                  <a:schemeClr val="accent5"/>
                </a:solidFill>
              </a:rPr>
              <a:t> </a:t>
            </a:r>
          </a:p>
          <a:p>
            <a:pPr lvl="0" rtl="0">
              <a:spcBef>
                <a:spcPts val="0"/>
              </a:spcBef>
              <a:buNone/>
            </a:pPr>
            <a:r>
              <a:rPr lang="en" sz="1200" u="sng">
                <a:solidFill>
                  <a:schemeClr val="hlink"/>
                </a:solidFill>
                <a:hlinkClick r:id="rId7"/>
              </a:rPr>
              <a:t>http://tododeorinoquia.blogspot.com.co/2008/09/platos-tpicos-la-mamona-la-carne-de-un.html</a:t>
            </a:r>
            <a:r>
              <a:rPr lang="en" sz="1200">
                <a:solidFill>
                  <a:schemeClr val="accent5"/>
                </a:solidFill>
              </a:rPr>
              <a:t> </a:t>
            </a:r>
          </a:p>
          <a:p>
            <a:pPr lvl="0" rtl="0">
              <a:spcBef>
                <a:spcPts val="0"/>
              </a:spcBef>
              <a:buNone/>
            </a:pPr>
            <a:endParaRPr sz="1200"/>
          </a:p>
          <a:p>
            <a:pPr lvl="0" rtl="0">
              <a:spcBef>
                <a:spcPts val="0"/>
              </a:spcBef>
              <a:buNone/>
            </a:pPr>
            <a:endParaRPr/>
          </a:p>
          <a:p>
            <a:pPr lvl="0" rtl="0">
              <a:spcBef>
                <a:spcPts val="0"/>
              </a:spcBef>
              <a:buNone/>
            </a:pPr>
            <a:endParaRPr/>
          </a:p>
          <a:p>
            <a:pPr lvl="0" rtl="0">
              <a:spcBef>
                <a:spcPts val="0"/>
              </a:spcBef>
              <a:buNone/>
            </a:pPr>
            <a:endParaRPr/>
          </a:p>
          <a:p>
            <a:pPr lvl="0">
              <a:spcBef>
                <a:spcPts val="0"/>
              </a:spcBef>
              <a:buNone/>
            </a:pPr>
            <a:endParaRP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Paisas </a:t>
            </a:r>
          </a:p>
        </p:txBody>
      </p:sp>
      <p:sp>
        <p:nvSpPr>
          <p:cNvPr id="73" name="Shape 73"/>
          <p:cNvSpPr txBox="1">
            <a:spLocks noGrp="1"/>
          </p:cNvSpPr>
          <p:nvPr>
            <p:ph type="body" idx="1"/>
          </p:nvPr>
        </p:nvSpPr>
        <p:spPr>
          <a:xfrm>
            <a:off x="154725" y="1093850"/>
            <a:ext cx="4747199" cy="3340199"/>
          </a:xfrm>
          <a:prstGeom prst="rect">
            <a:avLst/>
          </a:prstGeom>
        </p:spPr>
        <p:txBody>
          <a:bodyPr lIns="91425" tIns="91425" rIns="91425" bIns="91425" anchor="t" anchorCtr="0">
            <a:noAutofit/>
          </a:bodyPr>
          <a:lstStyle/>
          <a:p>
            <a:pPr lvl="0">
              <a:spcBef>
                <a:spcPts val="0"/>
              </a:spcBef>
              <a:buNone/>
            </a:pPr>
            <a:r>
              <a:rPr lang="en"/>
              <a:t>La cultura paisa es conocida como ser una de las culturas más amables y trabajadoras de todo el país. Los paisas siempre buscan una manera para salir adelante y mejorar. La zona paisa es uno de los climas más cálidos del país, y algunos dicen que también es el más rico. </a:t>
            </a:r>
          </a:p>
        </p:txBody>
      </p:sp>
      <p:pic>
        <p:nvPicPr>
          <p:cNvPr id="74" name="Shape 74"/>
          <p:cNvPicPr preferRelativeResize="0"/>
          <p:nvPr/>
        </p:nvPicPr>
        <p:blipFill>
          <a:blip r:embed="rId3">
            <a:alphaModFix/>
          </a:blip>
          <a:stretch>
            <a:fillRect/>
          </a:stretch>
        </p:blipFill>
        <p:spPr>
          <a:xfrm>
            <a:off x="5001025" y="1098725"/>
            <a:ext cx="3957575" cy="294604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Shape 79"/>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Aportes culturales</a:t>
            </a:r>
          </a:p>
        </p:txBody>
      </p:sp>
      <p:sp>
        <p:nvSpPr>
          <p:cNvPr id="80" name="Shape 80"/>
          <p:cNvSpPr txBox="1">
            <a:spLocks noGrp="1"/>
          </p:cNvSpPr>
          <p:nvPr>
            <p:ph type="body" idx="1"/>
          </p:nvPr>
        </p:nvSpPr>
        <p:spPr>
          <a:xfrm>
            <a:off x="311700" y="1228675"/>
            <a:ext cx="4928699" cy="3340199"/>
          </a:xfrm>
          <a:prstGeom prst="rect">
            <a:avLst/>
          </a:prstGeom>
        </p:spPr>
        <p:txBody>
          <a:bodyPr lIns="91425" tIns="91425" rIns="91425" bIns="91425" anchor="t" anchorCtr="0">
            <a:noAutofit/>
          </a:bodyPr>
          <a:lstStyle/>
          <a:p>
            <a:pPr lvl="0" rtl="0">
              <a:spcBef>
                <a:spcPts val="0"/>
              </a:spcBef>
              <a:buNone/>
            </a:pPr>
            <a:r>
              <a:rPr lang="en" sz="1200" b="1"/>
              <a:t>Comida</a:t>
            </a:r>
            <a:r>
              <a:rPr lang="en" sz="1200"/>
              <a:t>: La gastronomía de los paisas siempre ha sido muy tradicional y típica. Ha influenciado  la gastronomía colombiana por su sabor y su fama. Unos platos bastantes típicos son: la bandeja paisa (uno de los platos colombianos más conocidos), chorizo con arepa, empanadas antioqueñas, mazamorra, arepa de arriero, entre otras.</a:t>
            </a:r>
          </a:p>
          <a:p>
            <a:pPr lvl="0" rtl="0">
              <a:spcBef>
                <a:spcPts val="0"/>
              </a:spcBef>
              <a:buNone/>
            </a:pPr>
            <a:r>
              <a:rPr lang="en" sz="1200" b="1"/>
              <a:t>Artesanias</a:t>
            </a:r>
            <a:r>
              <a:rPr lang="en" sz="1200"/>
              <a:t>: La diversidad de las regiones antioqueñas se pueden ver reflejadas en todas sus artesanías y elaboraciones artísticas. A los turistas les llama mucho la atencion esto, y se han vuelto famosos a nivel nacional con varias influencias nacionalmente. </a:t>
            </a:r>
          </a:p>
          <a:p>
            <a:pPr lvl="0" rtl="0">
              <a:spcBef>
                <a:spcPts val="0"/>
              </a:spcBef>
              <a:buNone/>
            </a:pPr>
            <a:endParaRPr sz="1200"/>
          </a:p>
          <a:p>
            <a:pPr lvl="0" rtl="0">
              <a:spcBef>
                <a:spcPts val="0"/>
              </a:spcBef>
              <a:buNone/>
            </a:pPr>
            <a:endParaRPr sz="1200"/>
          </a:p>
          <a:p>
            <a:pPr lvl="0">
              <a:spcBef>
                <a:spcPts val="0"/>
              </a:spcBef>
              <a:buNone/>
            </a:pPr>
            <a:endParaRPr sz="1200"/>
          </a:p>
        </p:txBody>
      </p:sp>
      <p:pic>
        <p:nvPicPr>
          <p:cNvPr id="81" name="Shape 81"/>
          <p:cNvPicPr preferRelativeResize="0"/>
          <p:nvPr/>
        </p:nvPicPr>
        <p:blipFill>
          <a:blip r:embed="rId3">
            <a:alphaModFix/>
          </a:blip>
          <a:stretch>
            <a:fillRect/>
          </a:stretch>
        </p:blipFill>
        <p:spPr>
          <a:xfrm>
            <a:off x="6778150" y="100000"/>
            <a:ext cx="2162350" cy="1367849"/>
          </a:xfrm>
          <a:prstGeom prst="rect">
            <a:avLst/>
          </a:prstGeom>
          <a:noFill/>
          <a:ln>
            <a:noFill/>
          </a:ln>
        </p:spPr>
      </p:pic>
      <p:pic>
        <p:nvPicPr>
          <p:cNvPr id="82" name="Shape 82"/>
          <p:cNvPicPr preferRelativeResize="0"/>
          <p:nvPr/>
        </p:nvPicPr>
        <p:blipFill>
          <a:blip r:embed="rId4">
            <a:alphaModFix/>
          </a:blip>
          <a:stretch>
            <a:fillRect/>
          </a:stretch>
        </p:blipFill>
        <p:spPr>
          <a:xfrm>
            <a:off x="6943164" y="1587500"/>
            <a:ext cx="2082259" cy="1367849"/>
          </a:xfrm>
          <a:prstGeom prst="rect">
            <a:avLst/>
          </a:prstGeom>
          <a:noFill/>
          <a:ln>
            <a:noFill/>
          </a:ln>
        </p:spPr>
      </p:pic>
      <p:pic>
        <p:nvPicPr>
          <p:cNvPr id="83" name="Shape 83"/>
          <p:cNvPicPr preferRelativeResize="0"/>
          <p:nvPr/>
        </p:nvPicPr>
        <p:blipFill>
          <a:blip r:embed="rId5">
            <a:alphaModFix/>
          </a:blip>
          <a:stretch>
            <a:fillRect/>
          </a:stretch>
        </p:blipFill>
        <p:spPr>
          <a:xfrm>
            <a:off x="5157225" y="151135"/>
            <a:ext cx="1284466" cy="1084424"/>
          </a:xfrm>
          <a:prstGeom prst="rect">
            <a:avLst/>
          </a:prstGeom>
          <a:noFill/>
          <a:ln>
            <a:noFill/>
          </a:ln>
        </p:spPr>
      </p:pic>
      <p:pic>
        <p:nvPicPr>
          <p:cNvPr id="84" name="Shape 84"/>
          <p:cNvPicPr preferRelativeResize="0"/>
          <p:nvPr/>
        </p:nvPicPr>
        <p:blipFill>
          <a:blip r:embed="rId6">
            <a:alphaModFix/>
          </a:blip>
          <a:stretch>
            <a:fillRect/>
          </a:stretch>
        </p:blipFill>
        <p:spPr>
          <a:xfrm>
            <a:off x="5240400" y="3075000"/>
            <a:ext cx="3785024" cy="1838955"/>
          </a:xfrm>
          <a:prstGeom prst="rect">
            <a:avLst/>
          </a:prstGeom>
          <a:noFill/>
          <a:ln>
            <a:noFill/>
          </a:ln>
        </p:spPr>
      </p:pic>
      <p:pic>
        <p:nvPicPr>
          <p:cNvPr id="85" name="Shape 85"/>
          <p:cNvPicPr preferRelativeResize="0"/>
          <p:nvPr/>
        </p:nvPicPr>
        <p:blipFill>
          <a:blip r:embed="rId7">
            <a:alphaModFix/>
          </a:blip>
          <a:stretch>
            <a:fillRect/>
          </a:stretch>
        </p:blipFill>
        <p:spPr>
          <a:xfrm>
            <a:off x="5157225" y="1405675"/>
            <a:ext cx="1626800" cy="1499207"/>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311700" y="266875"/>
            <a:ext cx="8520599" cy="4302000"/>
          </a:xfrm>
          <a:prstGeom prst="rect">
            <a:avLst/>
          </a:prstGeom>
        </p:spPr>
        <p:txBody>
          <a:bodyPr lIns="91425" tIns="91425" rIns="91425" bIns="91425" anchor="t" anchorCtr="0">
            <a:noAutofit/>
          </a:bodyPr>
          <a:lstStyle/>
          <a:p>
            <a:pPr lvl="0">
              <a:spcBef>
                <a:spcPts val="0"/>
              </a:spcBef>
              <a:buNone/>
            </a:pPr>
            <a:r>
              <a:rPr lang="en" b="1"/>
              <a:t>El Pasillo: </a:t>
            </a:r>
            <a:r>
              <a:rPr lang="en"/>
              <a:t>Este es un baile típico colombiano que nació en las regiones paisas en los años de 1800. Es un tipo de baile de salon y es una de las tradiciones folklóricas más conocidas que ha ido ganando fama desde el siglo XIX. Se ha ido esparciendo por toda la nación, al igual que otros tipos de musica paisa. </a:t>
            </a:r>
          </a:p>
        </p:txBody>
      </p:sp>
      <p:pic>
        <p:nvPicPr>
          <p:cNvPr id="91" name="Shape 91"/>
          <p:cNvPicPr preferRelativeResize="0"/>
          <p:nvPr/>
        </p:nvPicPr>
        <p:blipFill>
          <a:blip r:embed="rId3">
            <a:alphaModFix/>
          </a:blip>
          <a:stretch>
            <a:fillRect/>
          </a:stretch>
        </p:blipFill>
        <p:spPr>
          <a:xfrm>
            <a:off x="6099025" y="2620272"/>
            <a:ext cx="2899999" cy="2148449"/>
          </a:xfrm>
          <a:prstGeom prst="rect">
            <a:avLst/>
          </a:prstGeom>
          <a:noFill/>
          <a:ln>
            <a:noFill/>
          </a:ln>
        </p:spPr>
      </p:pic>
      <p:pic>
        <p:nvPicPr>
          <p:cNvPr id="92" name="Shape 92"/>
          <p:cNvPicPr preferRelativeResize="0"/>
          <p:nvPr/>
        </p:nvPicPr>
        <p:blipFill>
          <a:blip r:embed="rId4">
            <a:alphaModFix/>
          </a:blip>
          <a:stretch>
            <a:fillRect/>
          </a:stretch>
        </p:blipFill>
        <p:spPr>
          <a:xfrm>
            <a:off x="2976375" y="2700847"/>
            <a:ext cx="2900000" cy="1752478"/>
          </a:xfrm>
          <a:prstGeom prst="rect">
            <a:avLst/>
          </a:prstGeom>
          <a:noFill/>
          <a:ln>
            <a:noFill/>
          </a:ln>
        </p:spPr>
      </p:pic>
      <p:pic>
        <p:nvPicPr>
          <p:cNvPr id="93" name="Shape 93"/>
          <p:cNvPicPr preferRelativeResize="0"/>
          <p:nvPr/>
        </p:nvPicPr>
        <p:blipFill>
          <a:blip r:embed="rId5">
            <a:alphaModFix/>
          </a:blip>
          <a:stretch>
            <a:fillRect/>
          </a:stretch>
        </p:blipFill>
        <p:spPr>
          <a:xfrm>
            <a:off x="100075" y="2502862"/>
            <a:ext cx="2653650" cy="2148450"/>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311700" y="147275"/>
            <a:ext cx="8520599" cy="800999"/>
          </a:xfrm>
          <a:prstGeom prst="rect">
            <a:avLst/>
          </a:prstGeom>
        </p:spPr>
        <p:txBody>
          <a:bodyPr lIns="91425" tIns="91425" rIns="91425" bIns="91425" anchor="t" anchorCtr="0">
            <a:noAutofit/>
          </a:bodyPr>
          <a:lstStyle/>
          <a:p>
            <a:pPr lvl="0">
              <a:spcBef>
                <a:spcPts val="0"/>
              </a:spcBef>
              <a:buNone/>
            </a:pPr>
            <a:r>
              <a:rPr lang="en"/>
              <a:t>Problematica</a:t>
            </a:r>
          </a:p>
        </p:txBody>
      </p:sp>
      <p:sp>
        <p:nvSpPr>
          <p:cNvPr id="99" name="Shape 99"/>
          <p:cNvSpPr txBox="1">
            <a:spLocks noGrp="1"/>
          </p:cNvSpPr>
          <p:nvPr>
            <p:ph type="body" idx="1"/>
          </p:nvPr>
        </p:nvSpPr>
        <p:spPr>
          <a:xfrm>
            <a:off x="311700" y="901650"/>
            <a:ext cx="5037899" cy="3340199"/>
          </a:xfrm>
          <a:prstGeom prst="rect">
            <a:avLst/>
          </a:prstGeom>
        </p:spPr>
        <p:txBody>
          <a:bodyPr lIns="91425" tIns="91425" rIns="91425" bIns="91425" anchor="t" anchorCtr="0">
            <a:noAutofit/>
          </a:bodyPr>
          <a:lstStyle/>
          <a:p>
            <a:pPr lvl="0" rtl="0">
              <a:spcBef>
                <a:spcPts val="0"/>
              </a:spcBef>
              <a:buNone/>
            </a:pPr>
            <a:r>
              <a:rPr lang="en" sz="1600" b="1"/>
              <a:t>Inseguridad</a:t>
            </a:r>
            <a:r>
              <a:rPr lang="en" sz="1600"/>
              <a:t>: Los robos e inseguridad en las zonas paisas van aumentando cada vez mas.Es uno de los factores mas comunes de estos pueblos y ciudades. Hablando de la inseguridad, estas áreas pueden llegar a superar otros países tales como Costa Rica, Brasil y otras ciudades del país como Bogotá, Barranquilla y Cali. Estadísticas concluyeron que en Medellín, en el año 2010 hubo una tasa de homicidios por cada 100 mil habitantes. </a:t>
            </a:r>
          </a:p>
          <a:p>
            <a:pPr lvl="0" rtl="0">
              <a:spcBef>
                <a:spcPts val="0"/>
              </a:spcBef>
              <a:buNone/>
            </a:pPr>
            <a:endParaRPr sz="1600"/>
          </a:p>
          <a:p>
            <a:pPr lvl="0" rtl="0">
              <a:spcBef>
                <a:spcPts val="0"/>
              </a:spcBef>
              <a:buNone/>
            </a:pPr>
            <a:endParaRPr sz="1600"/>
          </a:p>
          <a:p>
            <a:pPr lvl="0" rtl="0">
              <a:spcBef>
                <a:spcPts val="0"/>
              </a:spcBef>
              <a:buNone/>
            </a:pPr>
            <a:endParaRPr sz="1600"/>
          </a:p>
          <a:p>
            <a:pPr lvl="0" rtl="0">
              <a:spcBef>
                <a:spcPts val="0"/>
              </a:spcBef>
              <a:buNone/>
            </a:pPr>
            <a:endParaRPr sz="1600"/>
          </a:p>
          <a:p>
            <a:pPr lvl="0">
              <a:spcBef>
                <a:spcPts val="0"/>
              </a:spcBef>
              <a:buNone/>
            </a:pPr>
            <a:endParaRPr sz="1600"/>
          </a:p>
        </p:txBody>
      </p:sp>
      <p:pic>
        <p:nvPicPr>
          <p:cNvPr id="100" name="Shape 100"/>
          <p:cNvPicPr preferRelativeResize="0"/>
          <p:nvPr/>
        </p:nvPicPr>
        <p:blipFill>
          <a:blip r:embed="rId3">
            <a:alphaModFix/>
          </a:blip>
          <a:stretch>
            <a:fillRect/>
          </a:stretch>
        </p:blipFill>
        <p:spPr>
          <a:xfrm>
            <a:off x="5761451" y="2639602"/>
            <a:ext cx="3143624" cy="2388250"/>
          </a:xfrm>
          <a:prstGeom prst="rect">
            <a:avLst/>
          </a:prstGeom>
          <a:noFill/>
          <a:ln>
            <a:noFill/>
          </a:ln>
        </p:spPr>
      </p:pic>
      <p:pic>
        <p:nvPicPr>
          <p:cNvPr id="101" name="Shape 101"/>
          <p:cNvPicPr preferRelativeResize="0"/>
          <p:nvPr/>
        </p:nvPicPr>
        <p:blipFill>
          <a:blip r:embed="rId4">
            <a:alphaModFix/>
          </a:blip>
          <a:stretch>
            <a:fillRect/>
          </a:stretch>
        </p:blipFill>
        <p:spPr>
          <a:xfrm>
            <a:off x="5549750" y="292849"/>
            <a:ext cx="3440975" cy="2266774"/>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311700" y="400325"/>
            <a:ext cx="8520599" cy="4168500"/>
          </a:xfrm>
          <a:prstGeom prst="rect">
            <a:avLst/>
          </a:prstGeom>
        </p:spPr>
        <p:txBody>
          <a:bodyPr lIns="91425" tIns="91425" rIns="91425" bIns="91425" anchor="t" anchorCtr="0">
            <a:noAutofit/>
          </a:bodyPr>
          <a:lstStyle/>
          <a:p>
            <a:pPr lvl="0" rtl="0">
              <a:spcBef>
                <a:spcPts val="0"/>
              </a:spcBef>
              <a:buNone/>
            </a:pPr>
            <a:r>
              <a:rPr lang="en" sz="1600" b="1"/>
              <a:t>Pobreza</a:t>
            </a:r>
            <a:r>
              <a:rPr lang="en" sz="1600"/>
              <a:t>: La pobreza en estas áreas siempre ha sido bastante alta, causando gran desigualdad entre clases. Aunque esto ha sido una gran consecuencia, el panorama socioeconómico ha venido mejorando mucho. La incidencia de pobreza ha venido bajando desde el 2008. La pobreza extrema también han estado disminuyendo. En el departamento de antioquia, aproximadamente el 27% están en pobreza, incluyendo pobreza extrema. </a:t>
            </a:r>
          </a:p>
          <a:p>
            <a:pPr lvl="0" rtl="0">
              <a:spcBef>
                <a:spcPts val="0"/>
              </a:spcBef>
              <a:buNone/>
            </a:pPr>
            <a:endParaRPr/>
          </a:p>
          <a:p>
            <a:pPr lvl="0" rtl="0">
              <a:spcBef>
                <a:spcPts val="0"/>
              </a:spcBef>
              <a:buNone/>
            </a:pPr>
            <a:endParaRPr sz="1050">
              <a:solidFill>
                <a:srgbClr val="333333"/>
              </a:solidFill>
              <a:highlight>
                <a:srgbClr val="EFEFEF"/>
              </a:highlight>
              <a:latin typeface="Verdana"/>
              <a:ea typeface="Verdana"/>
              <a:cs typeface="Verdana"/>
              <a:sym typeface="Verdana"/>
            </a:endParaRPr>
          </a:p>
          <a:p>
            <a:pPr lvl="0" algn="just" rtl="0">
              <a:spcBef>
                <a:spcPts val="0"/>
              </a:spcBef>
              <a:spcAft>
                <a:spcPts val="0"/>
              </a:spcAft>
              <a:buNone/>
            </a:pPr>
            <a:endParaRPr sz="1050">
              <a:solidFill>
                <a:srgbClr val="333333"/>
              </a:solidFill>
              <a:latin typeface="Verdana"/>
              <a:ea typeface="Verdana"/>
              <a:cs typeface="Verdana"/>
              <a:sym typeface="Verdana"/>
            </a:endParaRPr>
          </a:p>
          <a:p>
            <a:pPr lvl="0">
              <a:spcBef>
                <a:spcPts val="0"/>
              </a:spcBef>
              <a:buNone/>
            </a:pPr>
            <a:endParaRPr sz="1050">
              <a:solidFill>
                <a:srgbClr val="333333"/>
              </a:solidFill>
              <a:highlight>
                <a:srgbClr val="EFEFEF"/>
              </a:highlight>
              <a:latin typeface="Verdana"/>
              <a:ea typeface="Verdana"/>
              <a:cs typeface="Verdana"/>
              <a:sym typeface="Verdana"/>
            </a:endParaRPr>
          </a:p>
        </p:txBody>
      </p:sp>
      <p:pic>
        <p:nvPicPr>
          <p:cNvPr id="107" name="Shape 107"/>
          <p:cNvPicPr preferRelativeResize="0"/>
          <p:nvPr/>
        </p:nvPicPr>
        <p:blipFill>
          <a:blip r:embed="rId3">
            <a:alphaModFix/>
          </a:blip>
          <a:stretch>
            <a:fillRect/>
          </a:stretch>
        </p:blipFill>
        <p:spPr>
          <a:xfrm>
            <a:off x="4398830" y="2371781"/>
            <a:ext cx="3512474" cy="2610275"/>
          </a:xfrm>
          <a:prstGeom prst="rect">
            <a:avLst/>
          </a:prstGeom>
          <a:noFill/>
          <a:ln>
            <a:noFill/>
          </a:ln>
        </p:spPr>
      </p:pic>
      <p:pic>
        <p:nvPicPr>
          <p:cNvPr id="108" name="Shape 108"/>
          <p:cNvPicPr preferRelativeResize="0"/>
          <p:nvPr/>
        </p:nvPicPr>
        <p:blipFill>
          <a:blip r:embed="rId4">
            <a:alphaModFix/>
          </a:blip>
          <a:stretch>
            <a:fillRect/>
          </a:stretch>
        </p:blipFill>
        <p:spPr>
          <a:xfrm>
            <a:off x="311700" y="2489530"/>
            <a:ext cx="3828474" cy="2492524"/>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body" idx="1"/>
          </p:nvPr>
        </p:nvSpPr>
        <p:spPr>
          <a:xfrm>
            <a:off x="311700" y="266875"/>
            <a:ext cx="4819800" cy="4302000"/>
          </a:xfrm>
          <a:prstGeom prst="rect">
            <a:avLst/>
          </a:prstGeom>
        </p:spPr>
        <p:txBody>
          <a:bodyPr lIns="91425" tIns="91425" rIns="91425" bIns="91425" anchor="t" anchorCtr="0">
            <a:noAutofit/>
          </a:bodyPr>
          <a:lstStyle/>
          <a:p>
            <a:pPr lvl="0" rtl="0">
              <a:spcBef>
                <a:spcPts val="0"/>
              </a:spcBef>
              <a:buNone/>
            </a:pPr>
            <a:r>
              <a:rPr lang="en" sz="1600" b="1"/>
              <a:t>Salud</a:t>
            </a:r>
            <a:r>
              <a:rPr lang="en" sz="1600"/>
              <a:t>: Un problema que los ciudadanos afrontan frecuentemente es la demora de las citas para ver un especialista. El secretario de la </a:t>
            </a:r>
            <a:r>
              <a:rPr lang="en" sz="1600">
                <a:highlight>
                  <a:srgbClr val="FFFFFF"/>
                </a:highlight>
              </a:rPr>
              <a:t>Asociación de Usuarios de Servicios de Salud, </a:t>
            </a:r>
            <a:r>
              <a:rPr lang="en" sz="1600" i="1"/>
              <a:t>Eustórgio López, </a:t>
            </a:r>
            <a:r>
              <a:rPr lang="en" sz="1600"/>
              <a:t>planteó lo siguiente, “El sistema es caótico, </a:t>
            </a:r>
            <a:r>
              <a:rPr lang="en" sz="1600">
                <a:highlight>
                  <a:srgbClr val="FFFFFF"/>
                </a:highlight>
              </a:rPr>
              <a:t>una cita pueden demorarse más de un mes mientras la salud de los usuarios se deteriora".</a:t>
            </a:r>
            <a:r>
              <a:rPr lang="en" sz="1600"/>
              <a:t> En estas áreas hay 133 empresas sociales del estado lo cual se financian con recursos públicos. De ellas el 51% está en riesgo fiscal. Estas dificultades tienen un impacto directo en la atención de los pacientes del área paisa. </a:t>
            </a:r>
          </a:p>
          <a:p>
            <a:pPr lvl="0" rtl="0">
              <a:spcBef>
                <a:spcPts val="0"/>
              </a:spcBef>
              <a:buNone/>
            </a:pPr>
            <a:endParaRPr sz="1050">
              <a:solidFill>
                <a:srgbClr val="000000"/>
              </a:solidFill>
              <a:highlight>
                <a:srgbClr val="FFFFFF"/>
              </a:highlight>
              <a:latin typeface="Arial"/>
              <a:ea typeface="Arial"/>
              <a:cs typeface="Arial"/>
              <a:sym typeface="Arial"/>
            </a:endParaRPr>
          </a:p>
          <a:p>
            <a:pPr lvl="0">
              <a:spcBef>
                <a:spcPts val="0"/>
              </a:spcBef>
              <a:buNone/>
            </a:pPr>
            <a:endParaRPr/>
          </a:p>
        </p:txBody>
      </p:sp>
      <p:pic>
        <p:nvPicPr>
          <p:cNvPr id="114" name="Shape 114"/>
          <p:cNvPicPr preferRelativeResize="0"/>
          <p:nvPr/>
        </p:nvPicPr>
        <p:blipFill>
          <a:blip r:embed="rId3">
            <a:alphaModFix/>
          </a:blip>
          <a:stretch>
            <a:fillRect/>
          </a:stretch>
        </p:blipFill>
        <p:spPr>
          <a:xfrm>
            <a:off x="5425492" y="2663950"/>
            <a:ext cx="3162382" cy="2353400"/>
          </a:xfrm>
          <a:prstGeom prst="rect">
            <a:avLst/>
          </a:prstGeom>
          <a:noFill/>
          <a:ln>
            <a:noFill/>
          </a:ln>
        </p:spPr>
      </p:pic>
      <p:pic>
        <p:nvPicPr>
          <p:cNvPr id="115" name="Shape 115"/>
          <p:cNvPicPr preferRelativeResize="0"/>
          <p:nvPr/>
        </p:nvPicPr>
        <p:blipFill>
          <a:blip r:embed="rId4">
            <a:alphaModFix/>
          </a:blip>
          <a:stretch>
            <a:fillRect/>
          </a:stretch>
        </p:blipFill>
        <p:spPr>
          <a:xfrm>
            <a:off x="5358701" y="194100"/>
            <a:ext cx="3580974" cy="2353400"/>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311700" y="292850"/>
            <a:ext cx="8520599" cy="800999"/>
          </a:xfrm>
          <a:prstGeom prst="rect">
            <a:avLst/>
          </a:prstGeom>
        </p:spPr>
        <p:txBody>
          <a:bodyPr lIns="91425" tIns="91425" rIns="91425" bIns="91425" anchor="t" anchorCtr="0">
            <a:noAutofit/>
          </a:bodyPr>
          <a:lstStyle/>
          <a:p>
            <a:pPr lvl="0">
              <a:spcBef>
                <a:spcPts val="0"/>
              </a:spcBef>
              <a:buNone/>
            </a:pPr>
            <a:r>
              <a:rPr lang="en"/>
              <a:t>Visión: ¿como se ven en el país?</a:t>
            </a:r>
          </a:p>
        </p:txBody>
      </p:sp>
      <p:sp>
        <p:nvSpPr>
          <p:cNvPr id="121" name="Shape 121"/>
          <p:cNvSpPr txBox="1">
            <a:spLocks noGrp="1"/>
          </p:cNvSpPr>
          <p:nvPr>
            <p:ph type="body" idx="1"/>
          </p:nvPr>
        </p:nvSpPr>
        <p:spPr>
          <a:xfrm>
            <a:off x="311700" y="1228675"/>
            <a:ext cx="6156600" cy="3861299"/>
          </a:xfrm>
          <a:prstGeom prst="rect">
            <a:avLst/>
          </a:prstGeom>
        </p:spPr>
        <p:txBody>
          <a:bodyPr lIns="91425" tIns="91425" rIns="91425" bIns="91425" anchor="t" anchorCtr="0">
            <a:noAutofit/>
          </a:bodyPr>
          <a:lstStyle/>
          <a:p>
            <a:pPr lvl="0" algn="just">
              <a:spcBef>
                <a:spcPts val="0"/>
              </a:spcBef>
              <a:buNone/>
            </a:pPr>
            <a:r>
              <a:rPr lang="en" sz="1200"/>
              <a:t>Los </a:t>
            </a:r>
            <a:r>
              <a:rPr lang="en" sz="1200">
                <a:solidFill>
                  <a:srgbClr val="666666"/>
                </a:solidFill>
              </a:rPr>
              <a:t>paisas en el país, se reconocen como personas: </a:t>
            </a:r>
            <a:r>
              <a:rPr lang="en" sz="1200">
                <a:solidFill>
                  <a:srgbClr val="666666"/>
                </a:solidFill>
                <a:highlight>
                  <a:srgbClr val="FFFFFF"/>
                </a:highlight>
              </a:rPr>
              <a:t>simpáticas, alegres, cómicas, sinceras, habladoras, recursivas, trabajadoras, madrugadoras, arriesgadas, cariñosas, piadosas, aventureras, enamoradas y detallistas.</a:t>
            </a:r>
            <a:r>
              <a:rPr lang="en" sz="1200">
                <a:solidFill>
                  <a:srgbClr val="666666"/>
                </a:solidFill>
              </a:rPr>
              <a:t> Teniendo en cuenta que la región antioqueña no es la capital del país, es la región más desarrollada de toda la nación, ya que los emprendedores paisas lograron construir los 4 medios de transporte posibles en una ciudad (metro</a:t>
            </a:r>
            <a:r>
              <a:rPr lang="en" sz="1200"/>
              <a:t> cable, metro, tranvía y transporte masivo/buses). Siendo una de las pocas ciudades en latinoamérica, que cuenta con estos medios, de esta forma se crea una mejor movilidad en la ciudad y un gran impacto en el transporte de los ciudadanos. Son este tipo de cosas que en el Valle del Cauca y Bogotá no podemos encontrar. También podemos reconocer a los paisas por su manera de hablar y sus expresiones, pero lo más importante por su gastronomía que alrededor del mundo se identifican por la bandeja paisa.</a:t>
            </a:r>
          </a:p>
        </p:txBody>
      </p:sp>
      <p:pic>
        <p:nvPicPr>
          <p:cNvPr id="122" name="Shape 122"/>
          <p:cNvPicPr preferRelativeResize="0"/>
          <p:nvPr/>
        </p:nvPicPr>
        <p:blipFill>
          <a:blip r:embed="rId3">
            <a:alphaModFix/>
          </a:blip>
          <a:stretch>
            <a:fillRect/>
          </a:stretch>
        </p:blipFill>
        <p:spPr>
          <a:xfrm>
            <a:off x="6505500" y="3287650"/>
            <a:ext cx="2503249" cy="1802360"/>
          </a:xfrm>
          <a:prstGeom prst="rect">
            <a:avLst/>
          </a:prstGeom>
          <a:noFill/>
          <a:ln>
            <a:noFill/>
          </a:ln>
        </p:spPr>
      </p:pic>
      <p:pic>
        <p:nvPicPr>
          <p:cNvPr id="123" name="Shape 123"/>
          <p:cNvPicPr preferRelativeResize="0"/>
          <p:nvPr/>
        </p:nvPicPr>
        <p:blipFill>
          <a:blip r:embed="rId4">
            <a:alphaModFix/>
          </a:blip>
          <a:stretch>
            <a:fillRect/>
          </a:stretch>
        </p:blipFill>
        <p:spPr>
          <a:xfrm>
            <a:off x="5609350" y="79012"/>
            <a:ext cx="3047129" cy="1228674"/>
          </a:xfrm>
          <a:prstGeom prst="rect">
            <a:avLst/>
          </a:prstGeom>
          <a:noFill/>
          <a:ln>
            <a:noFill/>
          </a:ln>
        </p:spPr>
      </p:pic>
      <p:pic>
        <p:nvPicPr>
          <p:cNvPr id="124" name="Shape 124"/>
          <p:cNvPicPr preferRelativeResize="0"/>
          <p:nvPr/>
        </p:nvPicPr>
        <p:blipFill>
          <a:blip r:embed="rId5">
            <a:alphaModFix/>
          </a:blip>
          <a:stretch>
            <a:fillRect/>
          </a:stretch>
        </p:blipFill>
        <p:spPr>
          <a:xfrm>
            <a:off x="6612775" y="1565749"/>
            <a:ext cx="2395975" cy="1603900"/>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name="beach-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2052</Words>
  <Application>Microsoft Office PowerPoint</Application>
  <PresentationFormat>Presentación en pantalla (16:9)</PresentationFormat>
  <Paragraphs>114</Paragraphs>
  <Slides>26</Slides>
  <Notes>26</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26</vt:i4>
      </vt:variant>
    </vt:vector>
  </HeadingPairs>
  <TitlesOfParts>
    <vt:vector size="33" baseType="lpstr">
      <vt:lpstr>Lato</vt:lpstr>
      <vt:lpstr>Verdana</vt:lpstr>
      <vt:lpstr>Georgia</vt:lpstr>
      <vt:lpstr>Arial</vt:lpstr>
      <vt:lpstr>Amatic SC</vt:lpstr>
      <vt:lpstr>Source Code Pro</vt:lpstr>
      <vt:lpstr>beach-day</vt:lpstr>
      <vt:lpstr>Mestizos en Colombia </vt:lpstr>
      <vt:lpstr>Paisas Ubicacion</vt:lpstr>
      <vt:lpstr>Paisas </vt:lpstr>
      <vt:lpstr>Aportes culturales</vt:lpstr>
      <vt:lpstr>Presentación de PowerPoint</vt:lpstr>
      <vt:lpstr>Problematica</vt:lpstr>
      <vt:lpstr>Presentación de PowerPoint</vt:lpstr>
      <vt:lpstr>Presentación de PowerPoint</vt:lpstr>
      <vt:lpstr>Visión: ¿como se ven en el país?</vt:lpstr>
      <vt:lpstr>Vallecaucanos ubicación</vt:lpstr>
      <vt:lpstr>vallecaucanos</vt:lpstr>
      <vt:lpstr>aportes culturales</vt:lpstr>
      <vt:lpstr>Presentación de PowerPoint</vt:lpstr>
      <vt:lpstr>problemática</vt:lpstr>
      <vt:lpstr>Presentación de PowerPoint</vt:lpstr>
      <vt:lpstr>Visión: ¿como se ven en el país?</vt:lpstr>
      <vt:lpstr>Ubicación de los LLaneros</vt:lpstr>
      <vt:lpstr>Problemática</vt:lpstr>
      <vt:lpstr>El mal uso del recurso hídrico</vt:lpstr>
      <vt:lpstr>Actividad Agroindustrial</vt:lpstr>
      <vt:lpstr>Aportes culturales</vt:lpstr>
      <vt:lpstr>Presentación de PowerPoint</vt:lpstr>
      <vt:lpstr>Visión: ¿como se ven en el país?</vt:lpstr>
      <vt:lpstr>Bibliografia </vt:lpstr>
      <vt:lpstr>Presentación de PowerPoint</vt:lpstr>
      <vt:lpstr>bibliografia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Mestizos en Colombia </dc:title>
  <dc:creator>biviana ramirez</dc:creator>
  <cp:lastModifiedBy>biviana ramirez</cp:lastModifiedBy>
  <cp:revision>1</cp:revision>
  <dcterms:modified xsi:type="dcterms:W3CDTF">2016-03-08T17:32:44Z</dcterms:modified>
</cp:coreProperties>
</file>